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73"/>
  </p:notesMasterIdLst>
  <p:sldIdLst>
    <p:sldId id="258" r:id="rId3"/>
    <p:sldId id="416" r:id="rId4"/>
    <p:sldId id="356" r:id="rId5"/>
    <p:sldId id="396" r:id="rId6"/>
    <p:sldId id="358" r:id="rId7"/>
    <p:sldId id="355" r:id="rId8"/>
    <p:sldId id="335" r:id="rId9"/>
    <p:sldId id="343" r:id="rId10"/>
    <p:sldId id="344" r:id="rId11"/>
    <p:sldId id="260" r:id="rId12"/>
    <p:sldId id="359" r:id="rId13"/>
    <p:sldId id="264" r:id="rId14"/>
    <p:sldId id="397" r:id="rId15"/>
    <p:sldId id="395" r:id="rId16"/>
    <p:sldId id="360" r:id="rId17"/>
    <p:sldId id="399" r:id="rId18"/>
    <p:sldId id="400" r:id="rId19"/>
    <p:sldId id="336" r:id="rId20"/>
    <p:sldId id="362" r:id="rId21"/>
    <p:sldId id="363" r:id="rId22"/>
    <p:sldId id="398" r:id="rId23"/>
    <p:sldId id="345" r:id="rId24"/>
    <p:sldId id="366" r:id="rId25"/>
    <p:sldId id="447" r:id="rId26"/>
    <p:sldId id="446" r:id="rId27"/>
    <p:sldId id="448" r:id="rId28"/>
    <p:sldId id="401" r:id="rId29"/>
    <p:sldId id="437" r:id="rId30"/>
    <p:sldId id="441" r:id="rId31"/>
    <p:sldId id="439" r:id="rId32"/>
    <p:sldId id="402" r:id="rId33"/>
    <p:sldId id="438" r:id="rId34"/>
    <p:sldId id="403" r:id="rId35"/>
    <p:sldId id="442" r:id="rId36"/>
    <p:sldId id="443" r:id="rId37"/>
    <p:sldId id="444" r:id="rId38"/>
    <p:sldId id="445" r:id="rId39"/>
    <p:sldId id="404" r:id="rId40"/>
    <p:sldId id="417" r:id="rId41"/>
    <p:sldId id="405" r:id="rId42"/>
    <p:sldId id="406" r:id="rId43"/>
    <p:sldId id="407" r:id="rId44"/>
    <p:sldId id="408" r:id="rId45"/>
    <p:sldId id="409" r:id="rId46"/>
    <p:sldId id="410" r:id="rId47"/>
    <p:sldId id="411" r:id="rId48"/>
    <p:sldId id="412" r:id="rId49"/>
    <p:sldId id="413" r:id="rId50"/>
    <p:sldId id="414" r:id="rId51"/>
    <p:sldId id="296" r:id="rId52"/>
    <p:sldId id="415" r:id="rId53"/>
    <p:sldId id="418" r:id="rId54"/>
    <p:sldId id="419" r:id="rId55"/>
    <p:sldId id="421" r:id="rId56"/>
    <p:sldId id="422" r:id="rId57"/>
    <p:sldId id="420" r:id="rId58"/>
    <p:sldId id="423" r:id="rId59"/>
    <p:sldId id="424" r:id="rId60"/>
    <p:sldId id="425" r:id="rId61"/>
    <p:sldId id="426" r:id="rId62"/>
    <p:sldId id="427" r:id="rId63"/>
    <p:sldId id="428" r:id="rId64"/>
    <p:sldId id="429" r:id="rId65"/>
    <p:sldId id="430" r:id="rId66"/>
    <p:sldId id="431" r:id="rId67"/>
    <p:sldId id="432" r:id="rId68"/>
    <p:sldId id="433" r:id="rId69"/>
    <p:sldId id="434" r:id="rId70"/>
    <p:sldId id="436" r:id="rId71"/>
    <p:sldId id="435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8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422109B-604F-4240-87C9-AAC26E22D393}" type="datetimeFigureOut">
              <a:rPr lang="en-US"/>
              <a:pPr>
                <a:defRPr/>
              </a:pPr>
              <a:t>9/2/2023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FF7D2C5-5A58-47C4-A09F-0884A5CF3C6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476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1D1789-45DA-4AE4-8BCA-517993C5C90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6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1D1789-45DA-4AE4-8BCA-517993C5C90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39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1172-BE21-485C-ACBF-818C0E0DF316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9D919-5BCF-4703-B638-0F6B6D9CC18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1E50-6A9B-4735-9360-33FDF1C684D7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F73A-DAB0-44BB-AA1A-99BB98A7352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079B0-E5CC-4580-9E55-041CFF74F47A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6C752-1926-4ECD-9554-6138A8A6ABF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CFB1-C1A4-4940-879E-3EBE6E068B8E}" type="datetime1">
              <a:rPr lang="en-US" smtClean="0"/>
              <a:t>9/2/2023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9BAC-42F0-443F-80A2-EBD4B2E84C1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charset="2"/>
              <a:buNone/>
              <a:defRPr>
                <a:latin typeface="Arial Black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BA520554-9A89-3D47-A7A5-D61DCEB4A6A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3" name="Picture 7" descr="A:\pain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091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B32AAD3-F011-DC40-AE2C-394A570113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41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A2ABE7-F465-2040-AE68-E83D996598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39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5BF608-FAE4-FE48-B24F-80E697E8A7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6EBD7EC-B0F6-2747-AD51-8037D7102A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86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0E1348-2967-1E4F-A40F-C8F6D5439A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5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235A88-6FCE-F440-B466-C445F4B002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3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027B7-5692-45EB-B725-E29E8D290D6D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82A1-7C8B-4295-BA5E-846881F3807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4590B4-8528-D844-B168-624E49FB2D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9DBFBE-1675-9D4E-B2FD-E480398F9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83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876B7A-35D2-9A4C-9940-C7F038D57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66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5CFF90-3F83-6E47-94F2-150ADA6A4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0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1F60-96B5-4BC9-A1DC-FD3A9CBDA43F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DCCD-B71D-4505-94C8-486E537C9F9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6F55-1B0E-462D-93E9-4C6BE347BDD2}" type="datetime1">
              <a:rPr lang="en-US" smtClean="0"/>
              <a:t>9/2/2023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52FC-9026-4732-B034-9FC7B820DF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E5DA3-8F09-41F9-8D4B-7C7ECD04B2AB}" type="datetime1">
              <a:rPr lang="en-US" smtClean="0"/>
              <a:t>9/2/2023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8B4F-2630-46BA-B16D-44B45ECD8DD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0FD8-81D3-4441-912D-F0EE502F0555}" type="datetime1">
              <a:rPr lang="en-US" smtClean="0"/>
              <a:t>9/2/2023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2FAC-11CE-4663-8899-6F8CFB57326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9EB1-8FBA-40EF-91E5-7E08349902DE}" type="datetime1">
              <a:rPr lang="en-US" smtClean="0"/>
              <a:t>9/2/2023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646A-D6BF-49C7-9ADF-6771FFD4A9C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30E90-DAA3-4C5F-9088-B97CEF5155E5}" type="datetime1">
              <a:rPr lang="en-US" smtClean="0"/>
              <a:t>9/2/2023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5BF2-3B07-4C67-80F5-3A291496BB1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B9B73-4F3F-45E7-AFFE-02B0D7DE0A3A}" type="datetime1">
              <a:rPr lang="en-US" smtClean="0"/>
              <a:t>9/2/2023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AD4B-98D6-4CA4-9A23-6BABC549FC8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511F6B-9736-4D40-9A9C-2AE626DFE04A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5C9896-03DD-40DA-B7E1-F3F76C051C6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6F1B2B91-812D-1A40-923E-4204D8842A9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1031" descr="A:\paint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34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y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x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technology.niagaracollege.ca/courses/ctec1332/template.c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technology.niagaracollege.ca/courses/ctec1332/template.c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sualstudio.microsoft.com/downloads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eam.com/blog/how-to-follow-the-3-2-1-backup-rule-with-veeam-backup-replication.html%20Retrieved%20on%20September%20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eam.com/blog/how-to-follow-the-3-2-1-backup-rule-with-veeam-backup-replication.html%20Retrieved%20on%20September%2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3" descr="NCslideBack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7463"/>
            <a:ext cx="9144000" cy="6875463"/>
          </a:xfrm>
        </p:spPr>
      </p:pic>
      <p:sp>
        <p:nvSpPr>
          <p:cNvPr id="2051" name="Rectangle 4"/>
          <p:cNvSpPr>
            <a:spLocks noGrp="1"/>
          </p:cNvSpPr>
          <p:nvPr>
            <p:ph type="ctrTitle" idx="4294967295"/>
          </p:nvPr>
        </p:nvSpPr>
        <p:spPr>
          <a:xfrm>
            <a:off x="642910" y="1643050"/>
            <a:ext cx="7772400" cy="1928826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  <a:latin typeface="Arial" charset="0"/>
              </a:rPr>
              <a:t>Creating Projects using Microsoft Visual Studio 2022</a:t>
            </a:r>
          </a:p>
        </p:txBody>
      </p:sp>
      <p:sp>
        <p:nvSpPr>
          <p:cNvPr id="2052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CTEC1332  </a:t>
            </a:r>
            <a:br>
              <a:rPr lang="en-US" dirty="0"/>
            </a:br>
            <a:r>
              <a:rPr lang="en-US" dirty="0"/>
              <a:t>Software Engineering Practices</a:t>
            </a:r>
          </a:p>
          <a:p>
            <a:pPr marL="0" indent="0" algn="ctr">
              <a:buNone/>
            </a:pPr>
            <a:r>
              <a:rPr lang="en-US" dirty="0"/>
              <a:t>2023 Fall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67744" y="563880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Version </a:t>
            </a:r>
            <a:r>
              <a:rPr lang="en-US" sz="1400" b="1"/>
              <a:t>2.2</a:t>
            </a:r>
            <a:r>
              <a:rPr lang="en-US" sz="1400"/>
              <a:t>:  </a:t>
            </a:r>
            <a:r>
              <a:rPr lang="en-US" sz="1400" dirty="0"/>
              <a:t>Covers Windows 10 PCs in L117</a:t>
            </a:r>
            <a:br>
              <a:rPr lang="en-US" sz="1400" dirty="0"/>
            </a:br>
            <a:r>
              <a:rPr lang="en-US" sz="1400" dirty="0"/>
              <a:t>Last updated:  </a:t>
            </a:r>
            <a:r>
              <a:rPr lang="en-US" sz="1400" b="1" dirty="0"/>
              <a:t>2023.09.02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399BED-6985-4392-A5E2-C31374A2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F5814E-3B42-4C34-879F-697507AB9652}" type="datetime1">
              <a:rPr lang="en-US" smtClean="0"/>
              <a:t>9/2/2023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468EE-FE92-48EF-B98E-F39791A5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FC982-D567-4790-858A-1B68F512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382A1-7C8B-4295-BA5E-846881F3807B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CA" sz="3200" dirty="0">
                <a:solidFill>
                  <a:schemeClr val="tx2"/>
                </a:solidFill>
              </a:rPr>
              <a:t>The “Create a new project” dialog box appears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516" y="1196752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every program we do in this course, the Language is </a:t>
            </a:r>
            <a:r>
              <a:rPr lang="en-US" b="1" dirty="0"/>
              <a:t>C++</a:t>
            </a:r>
            <a:r>
              <a:rPr lang="en-US" dirty="0"/>
              <a:t>, the platform is </a:t>
            </a:r>
            <a:br>
              <a:rPr lang="en-US" dirty="0"/>
            </a:br>
            <a:r>
              <a:rPr lang="en-US" b="1" dirty="0"/>
              <a:t>Windows</a:t>
            </a:r>
            <a:r>
              <a:rPr lang="en-US" dirty="0"/>
              <a:t>, the project type is </a:t>
            </a:r>
            <a:r>
              <a:rPr lang="en-US" b="1" dirty="0"/>
              <a:t>Console</a:t>
            </a:r>
            <a:r>
              <a:rPr lang="en-US" dirty="0"/>
              <a:t>, and the project template is </a:t>
            </a:r>
            <a:r>
              <a:rPr lang="en-US" b="1" dirty="0"/>
              <a:t>Empty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D833D2-7DEB-4D77-8D7C-40054CDD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83C5F9-2F85-48EF-8A9E-023502CFC7C3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E811F-E810-4452-8065-66ED0E27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43772-7BE4-45D7-8497-5B6C0C72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29BAC-42F0-443F-80A2-EBD4B2E84C1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  <p:pic>
        <p:nvPicPr>
          <p:cNvPr id="9" name="Picture 8" descr="Stage 2 of &quot;Create a new project&quot; -- specify the language, platform, and project type.">
            <a:extLst>
              <a:ext uri="{FF2B5EF4-FFF2-40B4-BE49-F238E27FC236}">
                <a16:creationId xmlns:a16="http://schemas.microsoft.com/office/drawing/2014/main" id="{66B100DE-F55D-46C5-833A-81918695D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7683" y="2007238"/>
            <a:ext cx="6608634" cy="43992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5AFB4A-DFA7-403A-BDBE-723761F6B475}"/>
              </a:ext>
            </a:extLst>
          </p:cNvPr>
          <p:cNvSpPr/>
          <p:nvPr/>
        </p:nvSpPr>
        <p:spPr>
          <a:xfrm>
            <a:off x="3995936" y="2524315"/>
            <a:ext cx="367240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1D95CC-A6CF-4991-9C90-5954762FD28C}"/>
              </a:ext>
            </a:extLst>
          </p:cNvPr>
          <p:cNvSpPr/>
          <p:nvPr/>
        </p:nvSpPr>
        <p:spPr>
          <a:xfrm>
            <a:off x="3995936" y="2882546"/>
            <a:ext cx="3456384" cy="553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DAEBFD-9E8B-4AB7-956E-1CE3A07084A8}"/>
              </a:ext>
            </a:extLst>
          </p:cNvPr>
          <p:cNvSpPr/>
          <p:nvPr/>
        </p:nvSpPr>
        <p:spPr>
          <a:xfrm>
            <a:off x="7133850" y="6008419"/>
            <a:ext cx="637728" cy="2436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D07D67-ACEE-4071-8AC5-446DF0B29B8B}"/>
              </a:ext>
            </a:extLst>
          </p:cNvPr>
          <p:cNvSpPr/>
          <p:nvPr/>
        </p:nvSpPr>
        <p:spPr>
          <a:xfrm>
            <a:off x="3540707" y="2524315"/>
            <a:ext cx="288032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  <a:endParaRPr lang="en-CA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2917E8-6307-4746-BEB3-667979BF8FA9}"/>
              </a:ext>
            </a:extLst>
          </p:cNvPr>
          <p:cNvSpPr/>
          <p:nvPr/>
        </p:nvSpPr>
        <p:spPr>
          <a:xfrm>
            <a:off x="3540707" y="2930170"/>
            <a:ext cx="288032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en-CA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14FA17-7061-4132-A7BC-74950E1A0BC7}"/>
              </a:ext>
            </a:extLst>
          </p:cNvPr>
          <p:cNvSpPr/>
          <p:nvPr/>
        </p:nvSpPr>
        <p:spPr>
          <a:xfrm>
            <a:off x="7865780" y="5983441"/>
            <a:ext cx="288032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  <a:endParaRPr lang="en-CA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CA" sz="2800" dirty="0">
                <a:solidFill>
                  <a:schemeClr val="tx2"/>
                </a:solidFill>
              </a:rPr>
              <a:t>The “Configure your new project” dialog box appears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516" y="1232263"/>
            <a:ext cx="733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Every program we do in this course will have </a:t>
            </a:r>
            <a:r>
              <a:rPr lang="en-US" b="1" dirty="0"/>
              <a:t>its own folder</a:t>
            </a:r>
            <a:r>
              <a:rPr lang="en-US" dirty="0"/>
              <a:t>.  </a:t>
            </a:r>
            <a:r>
              <a:rPr lang="en-US" b="1" dirty="0">
                <a:solidFill>
                  <a:schemeClr val="accent2"/>
                </a:solidFill>
              </a:rPr>
              <a:t>You are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responsible </a:t>
            </a:r>
            <a:r>
              <a:rPr lang="en-US" dirty="0">
                <a:solidFill>
                  <a:schemeClr val="accent2"/>
                </a:solidFill>
              </a:rPr>
              <a:t>for keeping track of your files!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D833D2-7DEB-4D77-8D7C-40054CDD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83C5F9-2F85-48EF-8A9E-023502CFC7C3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E811F-E810-4452-8065-66ED0E27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43772-7BE4-45D7-8497-5B6C0C72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29BAC-42F0-443F-80A2-EBD4B2E84C1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  <p:pic>
        <p:nvPicPr>
          <p:cNvPr id="8" name="Picture 7" descr="Stage 3:  first set the project location, then give the project a name, and simplify the folder structure.">
            <a:extLst>
              <a:ext uri="{FF2B5EF4-FFF2-40B4-BE49-F238E27FC236}">
                <a16:creationId xmlns:a16="http://schemas.microsoft.com/office/drawing/2014/main" id="{1B42355C-E53B-4949-99F1-F75A4D62A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9463" y="1926831"/>
            <a:ext cx="6654122" cy="44295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5AFB4A-DFA7-403A-BDBE-723761F6B475}"/>
              </a:ext>
            </a:extLst>
          </p:cNvPr>
          <p:cNvSpPr/>
          <p:nvPr/>
        </p:nvSpPr>
        <p:spPr>
          <a:xfrm>
            <a:off x="1367644" y="3289154"/>
            <a:ext cx="410445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1D95CC-A6CF-4991-9C90-5954762FD28C}"/>
              </a:ext>
            </a:extLst>
          </p:cNvPr>
          <p:cNvSpPr/>
          <p:nvPr/>
        </p:nvSpPr>
        <p:spPr>
          <a:xfrm>
            <a:off x="1342344" y="3946315"/>
            <a:ext cx="194421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DAEBFD-9E8B-4AB7-956E-1CE3A07084A8}"/>
              </a:ext>
            </a:extLst>
          </p:cNvPr>
          <p:cNvSpPr/>
          <p:nvPr/>
        </p:nvSpPr>
        <p:spPr>
          <a:xfrm>
            <a:off x="7151655" y="6016203"/>
            <a:ext cx="637728" cy="2436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D07D67-ACEE-4071-8AC5-446DF0B29B8B}"/>
              </a:ext>
            </a:extLst>
          </p:cNvPr>
          <p:cNvSpPr/>
          <p:nvPr/>
        </p:nvSpPr>
        <p:spPr>
          <a:xfrm>
            <a:off x="912415" y="3289154"/>
            <a:ext cx="321918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  <a:endParaRPr lang="en-CA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2917E8-6307-4746-BEB3-667979BF8FA9}"/>
              </a:ext>
            </a:extLst>
          </p:cNvPr>
          <p:cNvSpPr/>
          <p:nvPr/>
        </p:nvSpPr>
        <p:spPr>
          <a:xfrm>
            <a:off x="887115" y="3946315"/>
            <a:ext cx="321918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  <a:endParaRPr lang="en-CA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14FA17-7061-4132-A7BC-74950E1A0BC7}"/>
              </a:ext>
            </a:extLst>
          </p:cNvPr>
          <p:cNvSpPr/>
          <p:nvPr/>
        </p:nvSpPr>
        <p:spPr>
          <a:xfrm>
            <a:off x="7883585" y="5991225"/>
            <a:ext cx="288032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  <a:endParaRPr lang="en-CA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D437B9-FB25-4AE6-9CD1-1F749B3ED3A5}"/>
              </a:ext>
            </a:extLst>
          </p:cNvPr>
          <p:cNvSpPr/>
          <p:nvPr/>
        </p:nvSpPr>
        <p:spPr>
          <a:xfrm>
            <a:off x="1342344" y="2924028"/>
            <a:ext cx="3805719" cy="2169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3F62E6-C8BF-49CF-A24E-85469336E354}"/>
              </a:ext>
            </a:extLst>
          </p:cNvPr>
          <p:cNvSpPr/>
          <p:nvPr/>
        </p:nvSpPr>
        <p:spPr>
          <a:xfrm>
            <a:off x="912415" y="2886707"/>
            <a:ext cx="321918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431866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S2022 project Location controls.">
            <a:extLst>
              <a:ext uri="{FF2B5EF4-FFF2-40B4-BE49-F238E27FC236}">
                <a16:creationId xmlns:a16="http://schemas.microsoft.com/office/drawing/2014/main" id="{9F4DBD70-C87D-F8B5-D263-91397C7C40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0" r="36782" b="62836"/>
          <a:stretch/>
        </p:blipFill>
        <p:spPr>
          <a:xfrm>
            <a:off x="457200" y="1542802"/>
            <a:ext cx="8229600" cy="843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Step 1. Choose the Project Location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28219"/>
            <a:ext cx="8229600" cy="3628131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Click on the “browse” button to pop up the “Project Location” dialog box.  From here, choose or create a folder in which to store your project</a:t>
            </a:r>
            <a:r>
              <a:rPr lang="en-CA" b="1" u="sng" dirty="0"/>
              <a:t>s</a:t>
            </a:r>
            <a:r>
              <a:rPr lang="en-CA" dirty="0"/>
              <a:t>.  </a:t>
            </a:r>
            <a:br>
              <a:rPr lang="en-CA" dirty="0"/>
            </a:br>
            <a:endParaRPr lang="en-CA" dirty="0"/>
          </a:p>
          <a:p>
            <a:r>
              <a:rPr lang="en-CA" b="1" u="sng" dirty="0"/>
              <a:t>Each project will have its own subfolder</a:t>
            </a:r>
            <a:r>
              <a:rPr lang="en-CA" dirty="0"/>
              <a:t>.</a:t>
            </a:r>
            <a:br>
              <a:rPr lang="en-CA" dirty="0"/>
            </a:br>
            <a:endParaRPr lang="en-CA" dirty="0"/>
          </a:p>
          <a:p>
            <a:r>
              <a:rPr lang="en-US" dirty="0">
                <a:solidFill>
                  <a:schemeClr val="accent2"/>
                </a:solidFill>
              </a:rPr>
              <a:t>If you choose to save projects on drive </a:t>
            </a:r>
            <a:r>
              <a:rPr lang="en-US" b="1" dirty="0">
                <a:solidFill>
                  <a:schemeClr val="accent2"/>
                </a:solidFill>
              </a:rPr>
              <a:t>C:</a:t>
            </a:r>
            <a:r>
              <a:rPr lang="en-US" dirty="0">
                <a:solidFill>
                  <a:schemeClr val="accent2"/>
                </a:solidFill>
              </a:rPr>
              <a:t>, it may be faster, </a:t>
            </a:r>
            <a:r>
              <a:rPr lang="en-US" b="1" dirty="0">
                <a:solidFill>
                  <a:schemeClr val="accent2"/>
                </a:solidFill>
              </a:rPr>
              <a:t>BUT</a:t>
            </a:r>
            <a:r>
              <a:rPr lang="en-US" dirty="0">
                <a:solidFill>
                  <a:schemeClr val="accent2"/>
                </a:solidFill>
              </a:rPr>
              <a:t> you need to back up those folders!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B2FDD-7DF4-4718-A2D1-4B23A815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B2DA1-FBE6-46D5-A046-A8DFA3754CD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F7787-C303-41B2-B05E-7798FF08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30356E-3A30-4509-958A-3B0A8E8E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29BAC-42F0-443F-80A2-EBD4B2E84C1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  <p:sp>
        <p:nvSpPr>
          <p:cNvPr id="12" name="Rectangle 11" descr="VS2019 &quot;Configure your new project&quot; window, &quot;Location&quot; combo box and browse button shown.">
            <a:extLst>
              <a:ext uri="{FF2B5EF4-FFF2-40B4-BE49-F238E27FC236}">
                <a16:creationId xmlns:a16="http://schemas.microsoft.com/office/drawing/2014/main" id="{AF53DC82-51D6-4072-9C9C-BFC0C57D7581}"/>
              </a:ext>
            </a:extLst>
          </p:cNvPr>
          <p:cNvSpPr/>
          <p:nvPr/>
        </p:nvSpPr>
        <p:spPr>
          <a:xfrm>
            <a:off x="8028384" y="1844824"/>
            <a:ext cx="576064" cy="5182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S2022 project Location controls.">
            <a:extLst>
              <a:ext uri="{FF2B5EF4-FFF2-40B4-BE49-F238E27FC236}">
                <a16:creationId xmlns:a16="http://schemas.microsoft.com/office/drawing/2014/main" id="{9F4DBD70-C87D-F8B5-D263-91397C7C40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0" r="36782" b="62836"/>
          <a:stretch/>
        </p:blipFill>
        <p:spPr>
          <a:xfrm>
            <a:off x="457200" y="1542802"/>
            <a:ext cx="8229600" cy="843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Step 1. Choose the Project Location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28219"/>
            <a:ext cx="8229600" cy="3628131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/>
              <a:t>I recommend the following </a:t>
            </a:r>
            <a:r>
              <a:rPr lang="en-CA" dirty="0"/>
              <a:t>(in order of preference)</a:t>
            </a:r>
            <a:r>
              <a:rPr lang="en-CA" b="1" dirty="0"/>
              <a:t>:</a:t>
            </a:r>
            <a:endParaRPr lang="en-CA" dirty="0"/>
          </a:p>
          <a:p>
            <a:pPr marL="971550" lvl="1" indent="-514350">
              <a:buFont typeface="+mj-lt"/>
              <a:buAutoNum type="arabicPeriod"/>
            </a:pPr>
            <a:endParaRPr lang="en-CA" dirty="0"/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The "Storage" partition on the internal </a:t>
            </a:r>
            <a:r>
              <a:rPr lang="en-CA" dirty="0" err="1"/>
              <a:t>NVMe</a:t>
            </a:r>
            <a:r>
              <a:rPr lang="en-CA" dirty="0"/>
              <a:t> SSD (fastest option, but you need to </a:t>
            </a:r>
            <a:r>
              <a:rPr lang="en-CA" b="1" dirty="0"/>
              <a:t>manage</a:t>
            </a:r>
            <a:r>
              <a:rPr lang="en-CA" dirty="0"/>
              <a:t> your files);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Your own USB SSD or HD (fast and private);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Your “One Drive – NC” – if available (automatically copied to the Cloud);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Your own USB flash drive (slowest option).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B2FDD-7DF4-4718-A2D1-4B23A815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B2DA1-FBE6-46D5-A046-A8DFA3754CD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F7787-C303-41B2-B05E-7798FF08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30356E-3A30-4509-958A-3B0A8E8E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29BAC-42F0-443F-80A2-EBD4B2E84C19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  <p:sp>
        <p:nvSpPr>
          <p:cNvPr id="12" name="Rectangle 11" descr="VS2019 &quot;Configure your new project&quot; window, &quot;Location&quot; combo box and browse button shown.">
            <a:extLst>
              <a:ext uri="{FF2B5EF4-FFF2-40B4-BE49-F238E27FC236}">
                <a16:creationId xmlns:a16="http://schemas.microsoft.com/office/drawing/2014/main" id="{AF53DC82-51D6-4072-9C9C-BFC0C57D7581}"/>
              </a:ext>
            </a:extLst>
          </p:cNvPr>
          <p:cNvSpPr/>
          <p:nvPr/>
        </p:nvSpPr>
        <p:spPr>
          <a:xfrm>
            <a:off x="8028384" y="1844824"/>
            <a:ext cx="576064" cy="5182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65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Step 1. Choose the Project Location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28801"/>
            <a:ext cx="8229600" cy="4727550"/>
          </a:xfrm>
        </p:spPr>
        <p:txBody>
          <a:bodyPr>
            <a:normAutofit/>
          </a:bodyPr>
          <a:lstStyle/>
          <a:p>
            <a:r>
              <a:rPr lang="en-US" dirty="0"/>
              <a:t>If you are working in L117, choose the "Storage" partition on the internal SSD (solid state disk) – </a:t>
            </a:r>
            <a:r>
              <a:rPr lang="en-US" b="1" dirty="0"/>
              <a:t>E: drive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When you are finished, </a:t>
            </a:r>
            <a:r>
              <a:rPr lang="en-US" b="1" dirty="0"/>
              <a:t>make sure</a:t>
            </a:r>
            <a:r>
              <a:rPr lang="en-US" dirty="0"/>
              <a:t> that you: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Copy your files</a:t>
            </a:r>
            <a:r>
              <a:rPr lang="en-US" dirty="0"/>
              <a:t> to your own USB and/or your One Drive NC, so that you have a copy;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Delete your files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from the SSD, so that others cannot copy your work!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B2FDD-7DF4-4718-A2D1-4B23A815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B2DA1-FBE6-46D5-A046-A8DFA3754CD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F7787-C303-41B2-B05E-7798FF08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30356E-3A30-4509-958A-3B0A8E8E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29BAC-42F0-443F-80A2-EBD4B2E84C19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90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Step 1. Project Location Examples</a:t>
            </a:r>
          </a:p>
        </p:txBody>
      </p:sp>
      <p:sp>
        <p:nvSpPr>
          <p:cNvPr id="4" name="Text Placeholder 3" descr="VS2019 &quot;Configure your new project&quot; window, &quot;Location&quot; combo box and browse button shown."/>
          <p:cNvSpPr>
            <a:spLocks noGrp="1"/>
          </p:cNvSpPr>
          <p:nvPr>
            <p:ph type="body" sz="half" idx="2"/>
          </p:nvPr>
        </p:nvSpPr>
        <p:spPr>
          <a:xfrm>
            <a:off x="457200" y="2728219"/>
            <a:ext cx="8229600" cy="36281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the example on the left, I have chosen </a:t>
            </a:r>
            <a:r>
              <a:rPr lang="en-US" b="1" dirty="0">
                <a:latin typeface="Consolas" panose="020B0609020204030204" pitchFamily="49" charset="0"/>
              </a:rPr>
              <a:t>C:\2020F\ctec1332\src</a:t>
            </a:r>
            <a:r>
              <a:rPr lang="en-US" dirty="0"/>
              <a:t> as the main folder for all my Visual Studio projects.</a:t>
            </a:r>
          </a:p>
          <a:p>
            <a:endParaRPr lang="en-US" dirty="0"/>
          </a:p>
          <a:p>
            <a:r>
              <a:rPr lang="en-US" dirty="0"/>
              <a:t>In the example on the right, I have chosen my </a:t>
            </a:r>
            <a:r>
              <a:rPr lang="en-US" b="1" dirty="0"/>
              <a:t>OneDrive</a:t>
            </a:r>
            <a:r>
              <a:rPr lang="en-US" dirty="0"/>
              <a:t>, and created a “</a:t>
            </a:r>
            <a:r>
              <a:rPr lang="en-US" dirty="0">
                <a:latin typeface="Consolas" panose="020B0609020204030204" pitchFamily="49" charset="0"/>
              </a:rPr>
              <a:t>2020F</a:t>
            </a:r>
            <a:r>
              <a:rPr lang="en-US" dirty="0"/>
              <a:t>” folder, then a “</a:t>
            </a:r>
            <a:r>
              <a:rPr lang="en-US" dirty="0">
                <a:latin typeface="Consolas" panose="020B0609020204030204" pitchFamily="49" charset="0"/>
              </a:rPr>
              <a:t>ctec1332</a:t>
            </a:r>
            <a:r>
              <a:rPr lang="en-US" dirty="0"/>
              <a:t>” subfolder, which will be the main folder for projects.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B2FDD-7DF4-4718-A2D1-4B23A815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B2DA1-FBE6-46D5-A046-A8DFA3754CD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F7787-C303-41B2-B05E-7798FF08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30356E-3A30-4509-958A-3B0A8E8E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29BAC-42F0-443F-80A2-EBD4B2E84C19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  <p:pic>
        <p:nvPicPr>
          <p:cNvPr id="7" name="Picture 6" descr="Project location on C: drive">
            <a:extLst>
              <a:ext uri="{FF2B5EF4-FFF2-40B4-BE49-F238E27FC236}">
                <a16:creationId xmlns:a16="http://schemas.microsoft.com/office/drawing/2014/main" id="{ABD37275-8E52-4038-835C-1D5ABA45C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1412776"/>
            <a:ext cx="2085975" cy="857250"/>
          </a:xfrm>
          <a:prstGeom prst="rect">
            <a:avLst/>
          </a:prstGeom>
        </p:spPr>
      </p:pic>
      <p:pic>
        <p:nvPicPr>
          <p:cNvPr id="10" name="Picture 9" descr="Project location on OneDrive">
            <a:extLst>
              <a:ext uri="{FF2B5EF4-FFF2-40B4-BE49-F238E27FC236}">
                <a16:creationId xmlns:a16="http://schemas.microsoft.com/office/drawing/2014/main" id="{9AC94CAD-F2DE-4E56-B166-5C271560C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412776"/>
            <a:ext cx="37528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31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CA" sz="3600" dirty="0">
                <a:solidFill>
                  <a:schemeClr val="tx2"/>
                </a:solidFill>
              </a:rPr>
              <a:t>Step 1. Suggested Project Location in L17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157192"/>
            <a:ext cx="8229600" cy="1199158"/>
          </a:xfrm>
        </p:spPr>
        <p:txBody>
          <a:bodyPr>
            <a:normAutofit/>
          </a:bodyPr>
          <a:lstStyle/>
          <a:p>
            <a:r>
              <a:rPr lang="en-US" dirty="0"/>
              <a:t>In this example, using Windows Explorer/File Explorer, I have chosen drive </a:t>
            </a:r>
            <a:r>
              <a:rPr lang="en-US" b="1" dirty="0"/>
              <a:t>E: </a:t>
            </a:r>
            <a:r>
              <a:rPr lang="en-US" dirty="0"/>
              <a:t>…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B2FDD-7DF4-4718-A2D1-4B23A815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B2DA1-FBE6-46D5-A046-A8DFA3754CD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F7787-C303-41B2-B05E-7798FF08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30356E-3A30-4509-958A-3B0A8E8E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29BAC-42F0-443F-80A2-EBD4B2E84C19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  <p:pic>
        <p:nvPicPr>
          <p:cNvPr id="9" name="Picture 8" descr="File Explorer window showing L117 PC drives.">
            <a:extLst>
              <a:ext uri="{FF2B5EF4-FFF2-40B4-BE49-F238E27FC236}">
                <a16:creationId xmlns:a16="http://schemas.microsoft.com/office/drawing/2014/main" id="{FA367BBF-FF71-9B9E-A2BD-EEEBA2833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17" y="1268760"/>
            <a:ext cx="6744166" cy="3800712"/>
          </a:xfrm>
          <a:prstGeom prst="rect">
            <a:avLst/>
          </a:prstGeom>
        </p:spPr>
      </p:pic>
      <p:sp>
        <p:nvSpPr>
          <p:cNvPr id="11" name="Rectangle 10" descr="VS2019 &quot;Configure your new project&quot; window, &quot;Location&quot; combo box and browse button shown.">
            <a:extLst>
              <a:ext uri="{FF2B5EF4-FFF2-40B4-BE49-F238E27FC236}">
                <a16:creationId xmlns:a16="http://schemas.microsoft.com/office/drawing/2014/main" id="{AC1D5ADD-F804-E360-208D-12BF54B4D843}"/>
              </a:ext>
            </a:extLst>
          </p:cNvPr>
          <p:cNvSpPr/>
          <p:nvPr/>
        </p:nvSpPr>
        <p:spPr>
          <a:xfrm>
            <a:off x="5731768" y="3169116"/>
            <a:ext cx="1720552" cy="6919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71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le Explorer window showing a newly created folder on E: drive.">
            <a:extLst>
              <a:ext uri="{FF2B5EF4-FFF2-40B4-BE49-F238E27FC236}">
                <a16:creationId xmlns:a16="http://schemas.microsoft.com/office/drawing/2014/main" id="{FA367BBF-FF71-9B9E-A2BD-EEEBA2833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8"/>
          <a:stretch/>
        </p:blipFill>
        <p:spPr>
          <a:xfrm>
            <a:off x="1199917" y="1268759"/>
            <a:ext cx="4452203" cy="5127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CA" sz="3600" dirty="0">
                <a:solidFill>
                  <a:schemeClr val="tx2"/>
                </a:solidFill>
              </a:rPr>
              <a:t>Step 1. Suggested Project Location in L17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2348880"/>
            <a:ext cx="5941640" cy="3240360"/>
          </a:xfrm>
        </p:spPr>
        <p:txBody>
          <a:bodyPr>
            <a:normAutofit/>
          </a:bodyPr>
          <a:lstStyle/>
          <a:p>
            <a:r>
              <a:rPr lang="en-US" dirty="0"/>
              <a:t>On drive </a:t>
            </a:r>
            <a:r>
              <a:rPr lang="en-US" dirty="0" err="1"/>
              <a:t>drive</a:t>
            </a:r>
            <a:r>
              <a:rPr lang="en-US" dirty="0"/>
              <a:t> </a:t>
            </a:r>
            <a:r>
              <a:rPr lang="en-US" b="1" dirty="0"/>
              <a:t>E:</a:t>
            </a:r>
            <a:r>
              <a:rPr lang="en-US" dirty="0"/>
              <a:t>, I create my own folder … in this folder, I will create Visual Studio project sub-folders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B2FDD-7DF4-4718-A2D1-4B23A815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B2DA1-FBE6-46D5-A046-A8DFA3754CD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F7787-C303-41B2-B05E-7798FF08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30356E-3A30-4509-958A-3B0A8E8E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29BAC-42F0-443F-80A2-EBD4B2E84C19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  <p:sp>
        <p:nvSpPr>
          <p:cNvPr id="11" name="Rectangle 10" descr="VS2019 &quot;Configure your new project&quot; window, &quot;Location&quot; combo box and browse button shown.">
            <a:extLst>
              <a:ext uri="{FF2B5EF4-FFF2-40B4-BE49-F238E27FC236}">
                <a16:creationId xmlns:a16="http://schemas.microsoft.com/office/drawing/2014/main" id="{AC1D5ADD-F804-E360-208D-12BF54B4D843}"/>
              </a:ext>
            </a:extLst>
          </p:cNvPr>
          <p:cNvSpPr/>
          <p:nvPr/>
        </p:nvSpPr>
        <p:spPr>
          <a:xfrm>
            <a:off x="1287463" y="5078425"/>
            <a:ext cx="923811" cy="2176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VS2019 &quot;Configure your new project&quot; window, &quot;Location&quot; combo box and browse button shown.">
            <a:extLst>
              <a:ext uri="{FF2B5EF4-FFF2-40B4-BE49-F238E27FC236}">
                <a16:creationId xmlns:a16="http://schemas.microsoft.com/office/drawing/2014/main" id="{8E7B9870-5D3D-BCDD-7E8C-FCCDDEEDEAC4}"/>
              </a:ext>
            </a:extLst>
          </p:cNvPr>
          <p:cNvSpPr/>
          <p:nvPr/>
        </p:nvSpPr>
        <p:spPr>
          <a:xfrm>
            <a:off x="1979712" y="1670744"/>
            <a:ext cx="2061592" cy="3651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descr="VS2019 &quot;Configure your new project&quot; window, &quot;Location&quot; combo box and browse button shown.">
            <a:extLst>
              <a:ext uri="{FF2B5EF4-FFF2-40B4-BE49-F238E27FC236}">
                <a16:creationId xmlns:a16="http://schemas.microsoft.com/office/drawing/2014/main" id="{CEC35F14-D430-B5B6-9A1A-B575AC45AC07}"/>
              </a:ext>
            </a:extLst>
          </p:cNvPr>
          <p:cNvSpPr/>
          <p:nvPr/>
        </p:nvSpPr>
        <p:spPr>
          <a:xfrm>
            <a:off x="1979712" y="1268758"/>
            <a:ext cx="504056" cy="2176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0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S2022 Project name controls.">
            <a:extLst>
              <a:ext uri="{FF2B5EF4-FFF2-40B4-BE49-F238E27FC236}">
                <a16:creationId xmlns:a16="http://schemas.microsoft.com/office/drawing/2014/main" id="{9E0D64B4-ED2B-7968-F104-CF8798904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6" r="41110" b="70964"/>
          <a:stretch/>
        </p:blipFill>
        <p:spPr>
          <a:xfrm>
            <a:off x="804006" y="1700674"/>
            <a:ext cx="7728434" cy="994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Step 2.  Give the Project a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69221"/>
            <a:ext cx="8229600" cy="3772147"/>
          </a:xfrm>
        </p:spPr>
        <p:txBody>
          <a:bodyPr>
            <a:normAutofit/>
          </a:bodyPr>
          <a:lstStyle/>
          <a:p>
            <a:r>
              <a:rPr lang="en-CA" dirty="0"/>
              <a:t>The name will be used for both the project folder and the executable.</a:t>
            </a:r>
            <a:br>
              <a:rPr lang="en-CA" dirty="0"/>
            </a:br>
            <a:endParaRPr lang="en-CA" dirty="0"/>
          </a:p>
          <a:p>
            <a:pPr lvl="1"/>
            <a:r>
              <a:rPr lang="en-CA" sz="2600" dirty="0"/>
              <a:t>For example, for the C++ Console app above, if I </a:t>
            </a:r>
            <a:r>
              <a:rPr lang="en-CA" sz="2600" b="1" dirty="0"/>
              <a:t>don't</a:t>
            </a:r>
            <a:r>
              <a:rPr lang="en-CA" sz="2600" dirty="0"/>
              <a:t> change the name, the project folder will be </a:t>
            </a:r>
            <a:r>
              <a:rPr lang="en-CA" sz="22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Project1 </a:t>
            </a:r>
            <a:r>
              <a:rPr lang="en-CA" sz="2600" dirty="0"/>
              <a:t>and the executable will be written to </a:t>
            </a:r>
            <a:r>
              <a:rPr lang="en-CA" sz="19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Project1\x64\Debug\Project1.exe</a:t>
            </a:r>
          </a:p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AD1B7-CAED-4976-82E7-5FDC711F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D2C0A-38BA-4F53-84A2-C2D6D180263B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AF7C9-11BF-42F1-A7FE-7AF81A59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F1DAC-3A66-4BD1-B0CE-DF01FE43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29BAC-42F0-443F-80A2-EBD4B2E84C19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CCADDA7-103B-44C3-8D2A-B48B25EADAD2}"/>
              </a:ext>
            </a:extLst>
          </p:cNvPr>
          <p:cNvSpPr/>
          <p:nvPr/>
        </p:nvSpPr>
        <p:spPr>
          <a:xfrm>
            <a:off x="611560" y="2158370"/>
            <a:ext cx="527720" cy="38707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21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Step 3.  One Directory Only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69221"/>
            <a:ext cx="8229600" cy="3772147"/>
          </a:xfrm>
        </p:spPr>
        <p:txBody>
          <a:bodyPr>
            <a:normAutofit/>
          </a:bodyPr>
          <a:lstStyle/>
          <a:p>
            <a:r>
              <a:rPr lang="en-CA" dirty="0"/>
              <a:t>Visual Studio allows you to create </a:t>
            </a:r>
            <a:r>
              <a:rPr lang="en-CA" b="1" dirty="0"/>
              <a:t>multiple</a:t>
            </a:r>
            <a:r>
              <a:rPr lang="en-CA" dirty="0"/>
              <a:t> Projects within a single Solution.</a:t>
            </a:r>
            <a:br>
              <a:rPr lang="en-CA" dirty="0"/>
            </a:br>
            <a:endParaRPr lang="en-CA" dirty="0"/>
          </a:p>
          <a:p>
            <a:r>
              <a:rPr lang="en-CA" dirty="0"/>
              <a:t>In this course, we will have </a:t>
            </a:r>
            <a:r>
              <a:rPr lang="en-CA" b="1" dirty="0"/>
              <a:t>exactly one </a:t>
            </a:r>
            <a:r>
              <a:rPr lang="en-CA" dirty="0"/>
              <a:t>Project per Solution, so to simplify things, only one folder is needed.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AD1B7-CAED-4976-82E7-5FDC711F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D2C0A-38BA-4F53-84A2-C2D6D180263B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AF7C9-11BF-42F1-A7FE-7AF81A59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F1DAC-3A66-4BD1-B0CE-DF01FE43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29BAC-42F0-443F-80A2-EBD4B2E84C19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  <p:pic>
        <p:nvPicPr>
          <p:cNvPr id="8" name="Picture 7" descr="VS2019 &quot;Configure your new project&quot; window, &quot;Solution Name&quot; text box (grayed out) and &quot;Place solution and project in the same directory&quot; checkbox shown.">
            <a:extLst>
              <a:ext uri="{FF2B5EF4-FFF2-40B4-BE49-F238E27FC236}">
                <a16:creationId xmlns:a16="http://schemas.microsoft.com/office/drawing/2014/main" id="{1F385769-5066-46D3-BD1B-8A8FB66CC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66528"/>
            <a:ext cx="3914775" cy="13049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C4D98D-BE16-42DC-B546-8C57D856C506}"/>
              </a:ext>
            </a:extLst>
          </p:cNvPr>
          <p:cNvSpPr/>
          <p:nvPr/>
        </p:nvSpPr>
        <p:spPr>
          <a:xfrm>
            <a:off x="2411760" y="2354928"/>
            <a:ext cx="3528392" cy="416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2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34997E-E669-FA83-488A-95DB2518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 Basic operation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B157BA-C537-27F7-2C2A-B27BD2794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 Studio 2022 Guide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26F6F-2708-BCC3-A057-A0D4299F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027B7-5692-45EB-B725-E29E8D290D6D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380E3-0FAC-740F-4DAC-45CAA0A1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Visual Studio 2022 Projects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31516-46C3-4370-DADB-66DFE9E9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382A1-7C8B-4295-BA5E-846881F3807B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7386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S2022 &quot;Configure your new project&quot; window with values set correctly.">
            <a:extLst>
              <a:ext uri="{FF2B5EF4-FFF2-40B4-BE49-F238E27FC236}">
                <a16:creationId xmlns:a16="http://schemas.microsoft.com/office/drawing/2014/main" id="{FE26551B-D31E-1AC3-A8E9-34D9178AD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23" y="1417638"/>
            <a:ext cx="7333953" cy="48820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2B8C4-91FC-4D0B-A7D6-0696CC53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Step 4.  Create the Project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6A5E9-48A1-4E59-88D9-663A2153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5CFB1-C1A4-4940-879E-3EBE6E068B8E}" type="datetime1">
              <a:rPr lang="en-US" smtClean="0"/>
              <a:t>9/2/2023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9A725-D338-47A8-99F9-49303A02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796F6-4867-43AA-BEAD-E6091BD9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29BAC-42F0-443F-80A2-EBD4B2E84C19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04A5E8-921C-47A1-983D-7D0E09E29ED1}"/>
              </a:ext>
            </a:extLst>
          </p:cNvPr>
          <p:cNvSpPr/>
          <p:nvPr/>
        </p:nvSpPr>
        <p:spPr>
          <a:xfrm>
            <a:off x="7380312" y="5858047"/>
            <a:ext cx="720080" cy="307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2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S2022 &quot;Empty Project&quot; details.">
            <a:extLst>
              <a:ext uri="{FF2B5EF4-FFF2-40B4-BE49-F238E27FC236}">
                <a16:creationId xmlns:a16="http://schemas.microsoft.com/office/drawing/2014/main" id="{FE26551B-D31E-1AC3-A8E9-34D9178A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0" r="63767" b="49951"/>
          <a:stretch/>
        </p:blipFill>
        <p:spPr>
          <a:xfrm>
            <a:off x="3491880" y="2060848"/>
            <a:ext cx="4968552" cy="3500573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2B8C4-91FC-4D0B-A7D6-0696CC53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Step 4.  Project Example Details…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6A5E9-48A1-4E59-88D9-663A2153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5CFB1-C1A4-4940-879E-3EBE6E068B8E}" type="datetime1">
              <a:rPr lang="en-US" smtClean="0"/>
              <a:t>9/2/2023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9A725-D338-47A8-99F9-49303A02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796F6-4867-43AA-BEAD-E6091BD9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29BAC-42F0-443F-80A2-EBD4B2E84C19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64413541-F871-5D32-086D-5AC28703D4BB}"/>
              </a:ext>
            </a:extLst>
          </p:cNvPr>
          <p:cNvSpPr/>
          <p:nvPr/>
        </p:nvSpPr>
        <p:spPr>
          <a:xfrm>
            <a:off x="2843808" y="2780928"/>
            <a:ext cx="432048" cy="2664296"/>
          </a:xfrm>
          <a:prstGeom prst="lef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F384A-2D0F-985B-A5ED-F002C8AA837F}"/>
              </a:ext>
            </a:extLst>
          </p:cNvPr>
          <p:cNvSpPr txBox="1"/>
          <p:nvPr/>
        </p:nvSpPr>
        <p:spPr>
          <a:xfrm>
            <a:off x="323528" y="2060848"/>
            <a:ext cx="2262351" cy="313932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Project folder location</a:t>
            </a:r>
          </a:p>
          <a:p>
            <a:r>
              <a:rPr lang="en-US" dirty="0"/>
              <a:t>will be</a:t>
            </a:r>
          </a:p>
          <a:p>
            <a:r>
              <a:rPr lang="en-US" b="1" dirty="0">
                <a:latin typeface="Consolas" panose="020B0609020204030204" pitchFamily="49" charset="0"/>
              </a:rPr>
              <a:t>E:\Boldin\Hello</a:t>
            </a:r>
          </a:p>
          <a:p>
            <a:endParaRPr lang="en-US" dirty="0"/>
          </a:p>
          <a:p>
            <a:r>
              <a:rPr lang="en-US" dirty="0"/>
              <a:t>Executable will be</a:t>
            </a:r>
          </a:p>
          <a:p>
            <a:r>
              <a:rPr lang="en-US" dirty="0"/>
              <a:t>called </a:t>
            </a:r>
            <a:r>
              <a:rPr lang="en-US" b="1" dirty="0">
                <a:latin typeface="Consolas" panose="020B0609020204030204" pitchFamily="49" charset="0"/>
              </a:rPr>
              <a:t>Hello.exe</a:t>
            </a:r>
          </a:p>
          <a:p>
            <a:endParaRPr lang="en-US" dirty="0"/>
          </a:p>
          <a:p>
            <a:r>
              <a:rPr lang="en-US" dirty="0"/>
              <a:t>I will add at least one</a:t>
            </a:r>
            <a:br>
              <a:rPr lang="en-US" dirty="0"/>
            </a:br>
            <a:r>
              <a:rPr lang="en-US" b="1" dirty="0">
                <a:latin typeface="Consolas" panose="020B0609020204030204" pitchFamily="49" charset="0"/>
              </a:rPr>
              <a:t>.c</a:t>
            </a:r>
            <a:r>
              <a:rPr lang="en-US" dirty="0"/>
              <a:t> file in this folder</a:t>
            </a:r>
          </a:p>
          <a:p>
            <a:endParaRPr lang="en-US" dirty="0"/>
          </a:p>
          <a:p>
            <a:r>
              <a:rPr lang="en-US" dirty="0"/>
              <a:t>(C is a subset of C++)</a:t>
            </a:r>
          </a:p>
        </p:txBody>
      </p:sp>
    </p:spTree>
    <p:extLst>
      <p:ext uri="{BB962C8B-B14F-4D97-AF65-F5344CB8AC3E}">
        <p14:creationId xmlns:p14="http://schemas.microsoft.com/office/powerpoint/2010/main" val="1080357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New Project Created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3496" y="5710019"/>
            <a:ext cx="7721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 Studio creates an “Empty” project, meaning that you have to </a:t>
            </a:r>
            <a:r>
              <a:rPr lang="en-US" b="1" dirty="0"/>
              <a:t>add</a:t>
            </a:r>
            <a:r>
              <a:rPr lang="en-US" dirty="0"/>
              <a:t> a </a:t>
            </a:r>
            <a:br>
              <a:rPr lang="en-US" dirty="0"/>
            </a:br>
            <a:r>
              <a:rPr lang="en-US" b="1" dirty="0"/>
              <a:t>source code </a:t>
            </a:r>
            <a:r>
              <a:rPr lang="en-US" dirty="0"/>
              <a:t>file.  (Note: you can close the "What's New?" pane.)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9752" y="3789040"/>
            <a:ext cx="252028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2699792" y="4315240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in code here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6200000" flipV="1">
            <a:off x="2177734" y="4059070"/>
            <a:ext cx="540060" cy="360040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  <p:pic>
        <p:nvPicPr>
          <p:cNvPr id="12" name="Picture 11" descr="VS2022 with new project (and &quot;What's New?&quot; pane).">
            <a:extLst>
              <a:ext uri="{FF2B5EF4-FFF2-40B4-BE49-F238E27FC236}">
                <a16:creationId xmlns:a16="http://schemas.microsoft.com/office/drawing/2014/main" id="{341A540D-D7F4-4EAC-8D13-FC0767AB4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398" y="1417638"/>
            <a:ext cx="7851219" cy="42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65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Empty Project Folder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0912" y="4148311"/>
            <a:ext cx="67334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four files and one hidden directory.  </a:t>
            </a:r>
          </a:p>
          <a:p>
            <a:endParaRPr lang="en-US" dirty="0"/>
          </a:p>
          <a:p>
            <a:r>
              <a:rPr lang="en-US" dirty="0"/>
              <a:t>Copy a source code (</a:t>
            </a:r>
            <a:r>
              <a:rPr lang="en-US" b="1" dirty="0">
                <a:latin typeface="Consolas" panose="020B0609020204030204" pitchFamily="49" charset="0"/>
              </a:rPr>
              <a:t>.c</a:t>
            </a:r>
            <a:r>
              <a:rPr lang="en-US" dirty="0"/>
              <a:t>) file here, using either File Explorer or</a:t>
            </a:r>
          </a:p>
          <a:p>
            <a:r>
              <a:rPr lang="en-US" dirty="0"/>
              <a:t>the Command Prompt.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template </a:t>
            </a:r>
            <a:r>
              <a:rPr lang="en-US" dirty="0">
                <a:latin typeface="Consolas" panose="020B0609020204030204" pitchFamily="49" charset="0"/>
              </a:rPr>
              <a:t>.c</a:t>
            </a:r>
            <a:r>
              <a:rPr lang="en-US" dirty="0"/>
              <a:t> file is always here:</a:t>
            </a:r>
            <a:br>
              <a:rPr lang="en-US" dirty="0"/>
            </a:br>
            <a:r>
              <a:rPr lang="en-US" dirty="0">
                <a:hlinkClick r:id="rId2"/>
              </a:rPr>
              <a:t>http://technology.niagaracollege.ca/courses/ctec1332/template.c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  <p:pic>
        <p:nvPicPr>
          <p:cNvPr id="11" name="Picture 10" descr="WIndows 10 Explorer window, showing the empty project folder and four files.">
            <a:extLst>
              <a:ext uri="{FF2B5EF4-FFF2-40B4-BE49-F238E27FC236}">
                <a16:creationId xmlns:a16="http://schemas.microsoft.com/office/drawing/2014/main" id="{33D2C243-ECEB-40A4-9C1A-4B61CB353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47626"/>
            <a:ext cx="75628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73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FC00-ED55-3C8E-8944-C15227B7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Adding A C File to Your Project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827795-2C14-86E0-A1F7-D6F71AAF9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several choices here:</a:t>
            </a:r>
          </a:p>
          <a:p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Download </a:t>
            </a:r>
            <a:r>
              <a:rPr lang="en-US" b="1" dirty="0" err="1">
                <a:latin typeface="Consolas" panose="020B0609020204030204" pitchFamily="49" charset="0"/>
              </a:rPr>
              <a:t>template.c</a:t>
            </a:r>
            <a:r>
              <a:rPr lang="en-US" dirty="0"/>
              <a:t> from the course web site (or Blackboard) to your new project folder;</a:t>
            </a:r>
            <a:br>
              <a:rPr lang="en-US" dirty="0"/>
            </a:b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Download a </a:t>
            </a:r>
            <a:r>
              <a:rPr lang="en-US" b="1" dirty="0">
                <a:latin typeface="Consolas" panose="020B0609020204030204" pitchFamily="49" charset="0"/>
              </a:rPr>
              <a:t>.c</a:t>
            </a:r>
            <a:r>
              <a:rPr lang="en-US" dirty="0"/>
              <a:t> file Blackboard as part of a lab to your new project folder;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41C60-10E2-DDE0-5874-0FAAC615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90FD8-81D3-4441-912D-F0EE502F0555}" type="datetime1">
              <a:rPr lang="en-US" smtClean="0"/>
              <a:t>9/2/2023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6A925-BF70-C031-B95E-F805130C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Visual Studio 2022 Projects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49FFB-3B91-153F-6BF2-D493E97F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995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FC00-ED55-3C8E-8944-C15227B7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Adding A C File to Your Project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(continued)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827795-2C14-86E0-A1F7-D6F71AAF9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 startAt="3"/>
            </a:pPr>
            <a:r>
              <a:rPr lang="en-US" dirty="0"/>
              <a:t>Download a </a:t>
            </a:r>
            <a:r>
              <a:rPr lang="en-US" dirty="0">
                <a:latin typeface="Consolas" panose="020B0609020204030204" pitchFamily="49" charset="0"/>
              </a:rPr>
              <a:t>.zip</a:t>
            </a:r>
            <a:r>
              <a:rPr lang="en-US" dirty="0"/>
              <a:t> file from Blackboard as part of a lab.  Extract the </a:t>
            </a:r>
            <a:r>
              <a:rPr lang="en-US" dirty="0" err="1"/>
              <a:t>src</a:t>
            </a:r>
            <a:r>
              <a:rPr lang="en-US" dirty="0"/>
              <a:t> folder from the .zip file, and copy one of the .c files to your new project folder;</a:t>
            </a:r>
            <a:br>
              <a:rPr lang="en-US" dirty="0"/>
            </a:br>
            <a:endParaRPr lang="en-US" dirty="0"/>
          </a:p>
          <a:p>
            <a:pPr marL="971550" lvl="1" indent="-514350">
              <a:buFont typeface="+mj-lt"/>
              <a:buAutoNum type="arabicPeriod" startAt="3"/>
            </a:pPr>
            <a:r>
              <a:rPr lang="en-US" dirty="0"/>
              <a:t>Copy a </a:t>
            </a:r>
            <a:r>
              <a:rPr lang="en-US" dirty="0">
                <a:latin typeface="Consolas" panose="020B0609020204030204" pitchFamily="49" charset="0"/>
              </a:rPr>
              <a:t>.c</a:t>
            </a:r>
            <a:r>
              <a:rPr lang="en-US" dirty="0"/>
              <a:t> file, from a project that you have previously worked on, to your new project folder.</a:t>
            </a:r>
          </a:p>
          <a:p>
            <a:pPr marL="971550" lvl="1" indent="-514350">
              <a:buFont typeface="+mj-lt"/>
              <a:buAutoNum type="arabicPeriod" startAt="3"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41C60-10E2-DDE0-5874-0FAAC615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90FD8-81D3-4441-912D-F0EE502F0555}" type="datetime1">
              <a:rPr lang="en-US" smtClean="0"/>
              <a:t>9/2/2023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6A925-BF70-C031-B95E-F805130C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Visual Studio 2022 Projects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49FFB-3B91-153F-6BF2-D493E97F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0115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FC00-ED55-3C8E-8944-C15227B7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Adding A C File to Your Project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(continued)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827795-2C14-86E0-A1F7-D6F71AAF9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/>
              <a:t>Type in C code directly from the lab Word document.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choices 1, 2, 3, and 4, use Method 1 to add the existing </a:t>
            </a:r>
            <a:r>
              <a:rPr lang="en-US" dirty="0">
                <a:latin typeface="Consolas" panose="020B0609020204030204" pitchFamily="49" charset="0"/>
              </a:rPr>
              <a:t>.c</a:t>
            </a:r>
            <a:r>
              <a:rPr lang="en-US" dirty="0"/>
              <a:t> file;</a:t>
            </a:r>
          </a:p>
          <a:p>
            <a:r>
              <a:rPr lang="en-US" dirty="0"/>
              <a:t>For choice 5, use Method 2 to create a new </a:t>
            </a:r>
            <a:r>
              <a:rPr lang="en-US" dirty="0">
                <a:latin typeface="Consolas" panose="020B0609020204030204" pitchFamily="49" charset="0"/>
              </a:rPr>
              <a:t>.c</a:t>
            </a:r>
            <a:r>
              <a:rPr lang="en-US" dirty="0"/>
              <a:t> file.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41C60-10E2-DDE0-5874-0FAAC615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90FD8-81D3-4441-912D-F0EE502F0555}" type="datetime1">
              <a:rPr lang="en-US" smtClean="0"/>
              <a:t>9/2/2023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6A925-BF70-C031-B95E-F805130C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Visual Studio 2022 Projects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49FFB-3B91-153F-6BF2-D493E97F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3228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CEAA8CAB-8183-E7F5-D037-5F4A2960B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38" y="3581859"/>
            <a:ext cx="6211167" cy="261021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[Method 1]</a:t>
            </a:r>
            <a:r>
              <a:rPr lang="en-US" sz="4000" dirty="0">
                <a:solidFill>
                  <a:schemeClr val="tx2"/>
                </a:solidFill>
              </a:rPr>
              <a:t> Adding an </a:t>
            </a:r>
            <a:r>
              <a:rPr lang="en-US" sz="4000" b="1" dirty="0">
                <a:solidFill>
                  <a:schemeClr val="tx2"/>
                </a:solidFill>
              </a:rPr>
              <a:t>existing</a:t>
            </a:r>
            <a:r>
              <a:rPr lang="en-US" sz="4000" dirty="0">
                <a:solidFill>
                  <a:schemeClr val="tx2"/>
                </a:solidFill>
              </a:rPr>
              <a:t> C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1859" y="1446683"/>
            <a:ext cx="5329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Right click on the "Source Files" category in the Solution Explorer.</a:t>
            </a:r>
          </a:p>
          <a:p>
            <a:endParaRPr lang="en-US" dirty="0"/>
          </a:p>
          <a:p>
            <a:r>
              <a:rPr lang="en-US" dirty="0"/>
              <a:t>Select "Add Existing Item…".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Alternately, press the </a:t>
            </a:r>
            <a:r>
              <a:rPr lang="en-US" dirty="0">
                <a:latin typeface="Consolas" panose="020B0609020204030204" pitchFamily="49" charset="0"/>
              </a:rPr>
              <a:t>[Shift]+[Alt]+[A]</a:t>
            </a:r>
            <a:r>
              <a:rPr lang="en-US" dirty="0"/>
              <a:t> key combination.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51720" y="5750761"/>
            <a:ext cx="2520279" cy="276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03912D-DB8B-E4DE-8608-0179AA586BDA}"/>
              </a:ext>
            </a:extLst>
          </p:cNvPr>
          <p:cNvSpPr/>
          <p:nvPr/>
        </p:nvSpPr>
        <p:spPr>
          <a:xfrm>
            <a:off x="4139952" y="3610904"/>
            <a:ext cx="1070933" cy="276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43D5B-D45C-F550-F1C7-D48A8A0D893A}"/>
              </a:ext>
            </a:extLst>
          </p:cNvPr>
          <p:cNvSpPr/>
          <p:nvPr/>
        </p:nvSpPr>
        <p:spPr>
          <a:xfrm>
            <a:off x="4571999" y="5440362"/>
            <a:ext cx="1070933" cy="364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8C574-1A88-4EBA-C639-671798F8F965}"/>
              </a:ext>
            </a:extLst>
          </p:cNvPr>
          <p:cNvSpPr txBox="1"/>
          <p:nvPr/>
        </p:nvSpPr>
        <p:spPr>
          <a:xfrm>
            <a:off x="611560" y="1562470"/>
            <a:ext cx="237626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CTEC1332, you will do this, when a lab provides a .c file or you are asked to start from the template!</a:t>
            </a:r>
          </a:p>
        </p:txBody>
      </p:sp>
    </p:spTree>
    <p:extLst>
      <p:ext uri="{BB962C8B-B14F-4D97-AF65-F5344CB8AC3E}">
        <p14:creationId xmlns:p14="http://schemas.microsoft.com/office/powerpoint/2010/main" val="637326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Downloading the Template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658" y="1417638"/>
            <a:ext cx="74526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template </a:t>
            </a:r>
            <a:r>
              <a:rPr lang="en-US" dirty="0">
                <a:latin typeface="Consolas" panose="020B0609020204030204" pitchFamily="49" charset="0"/>
              </a:rPr>
              <a:t>.c</a:t>
            </a:r>
            <a:r>
              <a:rPr lang="en-US" dirty="0"/>
              <a:t> file is always here:</a:t>
            </a:r>
            <a:br>
              <a:rPr lang="en-US" dirty="0"/>
            </a:br>
            <a:r>
              <a:rPr lang="en-US" dirty="0">
                <a:hlinkClick r:id="rId2"/>
              </a:rPr>
              <a:t>http://technology.niagaracollege.ca/courses/ctec1332/template.c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download, right click and choose "Save link as…".  You can then</a:t>
            </a:r>
            <a:br>
              <a:rPr lang="en-US" dirty="0"/>
            </a:br>
            <a:r>
              <a:rPr lang="en-US" dirty="0"/>
              <a:t>download and save the </a:t>
            </a:r>
            <a:r>
              <a:rPr lang="en-US" dirty="0" err="1">
                <a:latin typeface="Consolas" panose="020B0609020204030204" pitchFamily="49" charset="0"/>
              </a:rPr>
              <a:t>template.c</a:t>
            </a:r>
            <a:r>
              <a:rPr lang="en-US" dirty="0"/>
              <a:t> file directly into your project folder </a:t>
            </a:r>
            <a:br>
              <a:rPr lang="en-US" dirty="0"/>
            </a:br>
            <a:r>
              <a:rPr lang="en-US" dirty="0"/>
              <a:t>(and even rename it at the same time.)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A86D2EA-118F-705E-5059-D70B6B865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76" y="3557916"/>
            <a:ext cx="3200847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10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9BC1225-3075-6BBD-92F4-320ED0563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62" y="2463659"/>
            <a:ext cx="4608512" cy="348215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[Method 1]</a:t>
            </a:r>
            <a:r>
              <a:rPr lang="en-US" sz="4000" dirty="0">
                <a:solidFill>
                  <a:schemeClr val="tx2"/>
                </a:solidFill>
              </a:rPr>
              <a:t> Adding an existing C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1" y="1417638"/>
            <a:ext cx="7272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that you browse to the correct project folder -- the one that you are working on!  This way, you add the correct C file to the project.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5278" y="2694916"/>
            <a:ext cx="1156721" cy="276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03912D-DB8B-E4DE-8608-0179AA586BDA}"/>
              </a:ext>
            </a:extLst>
          </p:cNvPr>
          <p:cNvSpPr/>
          <p:nvPr/>
        </p:nvSpPr>
        <p:spPr>
          <a:xfrm>
            <a:off x="3604485" y="3393916"/>
            <a:ext cx="751491" cy="276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61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Starting Visual Studio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r>
              <a:rPr lang="en-CA" dirty="0"/>
              <a:t>Both Visual Studio 2022 and Visual Studio 2019 are installed on PCs in </a:t>
            </a:r>
            <a:r>
              <a:rPr lang="en-CA" b="1" dirty="0"/>
              <a:t>L117</a:t>
            </a:r>
            <a:r>
              <a:rPr lang="en-CA" dirty="0"/>
              <a:t>. </a:t>
            </a:r>
            <a:br>
              <a:rPr lang="en-CA" dirty="0"/>
            </a:br>
            <a:endParaRPr lang="en-CA" dirty="0"/>
          </a:p>
          <a:p>
            <a:r>
              <a:rPr lang="en-CA" dirty="0"/>
              <a:t>(There is a separate guide for Visual Studio 2019.)</a:t>
            </a:r>
            <a:br>
              <a:rPr lang="en-CA" dirty="0"/>
            </a:br>
            <a:endParaRPr lang="en-CA" dirty="0"/>
          </a:p>
          <a:p>
            <a:r>
              <a:rPr lang="en-CA" dirty="0"/>
              <a:t>Otherwise, you can download and install the latest version on your PC (or Mac)…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EC7B7-69DE-4EB0-9A83-EF7EF085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99F553-9703-4EB7-8DCB-BC4DD854D481}" type="datetime1">
              <a:rPr lang="en-US" smtClean="0"/>
              <a:t>9/2/2023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B5665-6046-4172-AF85-4B38DDF1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B0BFBB-50A3-48E7-8EDA-7065C0B1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382A1-7C8B-4295-BA5E-846881F3807B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484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S2022 Solution Explorer pane with &quot;Source Files&quot; context menu (to Add an item).">
            <a:extLst>
              <a:ext uri="{FF2B5EF4-FFF2-40B4-BE49-F238E27FC236}">
                <a16:creationId xmlns:a16="http://schemas.microsoft.com/office/drawing/2014/main" id="{341A540D-D7F4-4EAC-8D13-FC0767AB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1437456"/>
            <a:ext cx="4851874" cy="46558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[Method 2]</a:t>
            </a:r>
            <a:r>
              <a:rPr lang="en-US" dirty="0">
                <a:solidFill>
                  <a:schemeClr val="tx2"/>
                </a:solidFill>
              </a:rPr>
              <a:t> Adding a new C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4846" y="1437456"/>
            <a:ext cx="24587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Another way is to </a:t>
            </a:r>
            <a:r>
              <a:rPr lang="en-US" b="1" dirty="0"/>
              <a:t>Add</a:t>
            </a:r>
            <a:r>
              <a:rPr lang="en-US" dirty="0"/>
              <a:t> a </a:t>
            </a:r>
            <a:r>
              <a:rPr lang="en-US" b="1" dirty="0"/>
              <a:t>New Source File </a:t>
            </a:r>
            <a:r>
              <a:rPr lang="en-US" dirty="0"/>
              <a:t>to the project.</a:t>
            </a:r>
          </a:p>
          <a:p>
            <a:endParaRPr lang="en-US" dirty="0"/>
          </a:p>
          <a:p>
            <a:r>
              <a:rPr lang="en-US" dirty="0"/>
              <a:t>Right click on the "Source Files" category in the Solution Explorer.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9246" y="3226075"/>
            <a:ext cx="4826236" cy="276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03912D-DB8B-E4DE-8608-0179AA586BDA}"/>
              </a:ext>
            </a:extLst>
          </p:cNvPr>
          <p:cNvSpPr/>
          <p:nvPr/>
        </p:nvSpPr>
        <p:spPr>
          <a:xfrm>
            <a:off x="2860819" y="1542588"/>
            <a:ext cx="1070933" cy="276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43D5B-D45C-F550-F1C7-D48A8A0D893A}"/>
              </a:ext>
            </a:extLst>
          </p:cNvPr>
          <p:cNvSpPr/>
          <p:nvPr/>
        </p:nvSpPr>
        <p:spPr>
          <a:xfrm>
            <a:off x="4011212" y="5661248"/>
            <a:ext cx="801647" cy="276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89D41A-5371-7784-1F2F-81DA24679B86}"/>
              </a:ext>
            </a:extLst>
          </p:cNvPr>
          <p:cNvSpPr txBox="1"/>
          <p:nvPr/>
        </p:nvSpPr>
        <p:spPr>
          <a:xfrm>
            <a:off x="235191" y="1552711"/>
            <a:ext cx="23762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CTEC1332, you will do this, when a lab requires you to type in C code from scratch!</a:t>
            </a:r>
          </a:p>
        </p:txBody>
      </p:sp>
    </p:spTree>
    <p:extLst>
      <p:ext uri="{BB962C8B-B14F-4D97-AF65-F5344CB8AC3E}">
        <p14:creationId xmlns:p14="http://schemas.microsoft.com/office/powerpoint/2010/main" val="1120278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S2022 &quot;Add New Item&quot; window">
            <a:extLst>
              <a:ext uri="{FF2B5EF4-FFF2-40B4-BE49-F238E27FC236}">
                <a16:creationId xmlns:a16="http://schemas.microsoft.com/office/drawing/2014/main" id="{341A540D-D7F4-4EAC-8D13-FC0767AB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485" y="2084820"/>
            <a:ext cx="4851874" cy="33669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[Method 2]</a:t>
            </a:r>
            <a:r>
              <a:rPr lang="en-US" dirty="0">
                <a:solidFill>
                  <a:schemeClr val="tx2"/>
                </a:solidFill>
              </a:rPr>
              <a:t> Adding a new C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7" y="1437456"/>
            <a:ext cx="28795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way is to </a:t>
            </a:r>
            <a:r>
              <a:rPr lang="en-US" b="1" dirty="0"/>
              <a:t>Add</a:t>
            </a:r>
            <a:r>
              <a:rPr lang="en-US" dirty="0"/>
              <a:t> a </a:t>
            </a:r>
            <a:r>
              <a:rPr lang="en-US" b="1" dirty="0"/>
              <a:t>New Source File </a:t>
            </a:r>
            <a:r>
              <a:rPr lang="en-US" dirty="0"/>
              <a:t>to the project.</a:t>
            </a:r>
          </a:p>
          <a:p>
            <a:endParaRPr lang="en-US" dirty="0"/>
          </a:p>
          <a:p>
            <a:r>
              <a:rPr lang="en-US" dirty="0"/>
              <a:t>Right click on the "Source Files" category in the Solution Explorer.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Note:  We will </a:t>
            </a:r>
            <a:r>
              <a:rPr lang="en-US" b="1" dirty="0">
                <a:solidFill>
                  <a:schemeClr val="accent4"/>
                </a:solidFill>
              </a:rPr>
              <a:t>not</a:t>
            </a:r>
            <a:r>
              <a:rPr lang="en-US" dirty="0">
                <a:solidFill>
                  <a:schemeClr val="accent4"/>
                </a:solidFill>
              </a:rPr>
              <a:t> normally do this, because it requires you to type in C code from scratch!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03912D-DB8B-E4DE-8608-0179AA586BDA}"/>
              </a:ext>
            </a:extLst>
          </p:cNvPr>
          <p:cNvSpPr/>
          <p:nvPr/>
        </p:nvSpPr>
        <p:spPr>
          <a:xfrm>
            <a:off x="1907704" y="2420888"/>
            <a:ext cx="1152128" cy="276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43D5B-D45C-F550-F1C7-D48A8A0D893A}"/>
              </a:ext>
            </a:extLst>
          </p:cNvPr>
          <p:cNvSpPr/>
          <p:nvPr/>
        </p:nvSpPr>
        <p:spPr>
          <a:xfrm>
            <a:off x="4597645" y="5190474"/>
            <a:ext cx="478412" cy="276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1197A-F103-3453-534E-182DAB4FF704}"/>
              </a:ext>
            </a:extLst>
          </p:cNvPr>
          <p:cNvSpPr txBox="1"/>
          <p:nvPr/>
        </p:nvSpPr>
        <p:spPr>
          <a:xfrm>
            <a:off x="5853013" y="6363505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in code here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9F9E53-5837-8C84-D4D0-3975DB06F961}"/>
              </a:ext>
            </a:extLst>
          </p:cNvPr>
          <p:cNvSpPr/>
          <p:nvPr/>
        </p:nvSpPr>
        <p:spPr>
          <a:xfrm>
            <a:off x="1284794" y="4941168"/>
            <a:ext cx="478412" cy="249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6E8DBB-31A0-67A4-AB41-D3ACEECFDC82}"/>
              </a:ext>
            </a:extLst>
          </p:cNvPr>
          <p:cNvSpPr/>
          <p:nvPr/>
        </p:nvSpPr>
        <p:spPr>
          <a:xfrm>
            <a:off x="1043608" y="1417638"/>
            <a:ext cx="3168352" cy="49919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Choose a </a:t>
            </a:r>
            <a:r>
              <a:rPr lang="en-US" b="1" dirty="0"/>
              <a:t>C++ File</a:t>
            </a:r>
            <a:r>
              <a:rPr lang="en-US" dirty="0"/>
              <a:t> (</a:t>
            </a:r>
            <a:r>
              <a:rPr lang="en-US" b="1" dirty="0">
                <a:latin typeface="Consolas" panose="020B0609020204030204" pitchFamily="49" charset="0"/>
              </a:rPr>
              <a:t>.</a:t>
            </a:r>
            <a:r>
              <a:rPr lang="en-US" b="1" dirty="0" err="1">
                <a:latin typeface="Consolas" panose="020B0609020204030204" pitchFamily="49" charset="0"/>
              </a:rPr>
              <a:t>cpp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dirty="0"/>
              <a:t>extension is the default)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A4FC8C-6657-E4D3-16FA-627310CD5471}"/>
              </a:ext>
            </a:extLst>
          </p:cNvPr>
          <p:cNvSpPr/>
          <p:nvPr/>
        </p:nvSpPr>
        <p:spPr>
          <a:xfrm>
            <a:off x="457200" y="5538212"/>
            <a:ext cx="5626968" cy="8033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Erase the "</a:t>
            </a:r>
            <a:r>
              <a:rPr lang="en-US" b="1" dirty="0">
                <a:latin typeface="Consolas" panose="020B0609020204030204" pitchFamily="49" charset="0"/>
              </a:rPr>
              <a:t>pp</a:t>
            </a:r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/>
              <a:t>, leaving only </a:t>
            </a:r>
            <a:r>
              <a:rPr lang="en-US" b="1" dirty="0">
                <a:latin typeface="Consolas" panose="020B0609020204030204" pitchFamily="49" charset="0"/>
              </a:rPr>
              <a:t>.c</a:t>
            </a:r>
            <a:r>
              <a:rPr lang="en-US" dirty="0"/>
              <a:t> as the extension.  (The file will be automatically saved in the project folder.)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6A452C1-5D38-CE66-8557-E162828B547C}"/>
              </a:ext>
            </a:extLst>
          </p:cNvPr>
          <p:cNvSpPr/>
          <p:nvPr/>
        </p:nvSpPr>
        <p:spPr>
          <a:xfrm>
            <a:off x="5778226" y="4788816"/>
            <a:ext cx="2825417" cy="8033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Click </a:t>
            </a:r>
            <a:r>
              <a:rPr lang="en-US" b="1" dirty="0"/>
              <a:t>Add</a:t>
            </a:r>
            <a:r>
              <a:rPr lang="en-US" dirty="0"/>
              <a:t> to create the empty file and add it to the project.</a:t>
            </a:r>
          </a:p>
        </p:txBody>
      </p:sp>
    </p:spTree>
    <p:extLst>
      <p:ext uri="{BB962C8B-B14F-4D97-AF65-F5344CB8AC3E}">
        <p14:creationId xmlns:p14="http://schemas.microsoft.com/office/powerpoint/2010/main" val="4153074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Project Folder Example with C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788" y="3512825"/>
            <a:ext cx="7494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 I downloaded </a:t>
            </a:r>
            <a:r>
              <a:rPr lang="en-US" dirty="0" err="1"/>
              <a:t>template.c</a:t>
            </a:r>
            <a:r>
              <a:rPr lang="en-US" dirty="0"/>
              <a:t> to my project folder.  I can right click and </a:t>
            </a:r>
            <a:br>
              <a:rPr lang="en-US" dirty="0"/>
            </a:br>
            <a:r>
              <a:rPr lang="en-US" dirty="0"/>
              <a:t>Rename it after the fact: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365F106-EEF1-971D-3383-52E9E8301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417638"/>
            <a:ext cx="6696744" cy="2036288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B3FD5B7-7DBD-C4BF-006A-AB254D6E3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94" y="4317383"/>
            <a:ext cx="6258598" cy="188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95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S2022 editor pane, menu bar and tool bar.">
            <a:extLst>
              <a:ext uri="{FF2B5EF4-FFF2-40B4-BE49-F238E27FC236}">
                <a16:creationId xmlns:a16="http://schemas.microsoft.com/office/drawing/2014/main" id="{341A540D-D7F4-4EAC-8D13-FC0767AB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247" y="1504861"/>
            <a:ext cx="7111473" cy="32666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Editing and Building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489970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type in C code into the text editor pane for each </a:t>
            </a:r>
            <a:r>
              <a:rPr lang="en-US" b="1" dirty="0">
                <a:latin typeface="Consolas" panose="020B0609020204030204" pitchFamily="49" charset="0"/>
              </a:rPr>
              <a:t>.c</a:t>
            </a:r>
            <a:r>
              <a:rPr lang="en-US" dirty="0"/>
              <a:t> (or </a:t>
            </a:r>
            <a:r>
              <a:rPr lang="en-US" dirty="0">
                <a:latin typeface="Consolas" panose="020B0609020204030204" pitchFamily="49" charset="0"/>
              </a:rPr>
              <a:t>.h</a:t>
            </a:r>
            <a:r>
              <a:rPr lang="en-US" dirty="0"/>
              <a:t>) file in the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default build type is </a:t>
            </a:r>
            <a:r>
              <a:rPr lang="en-US" b="1" dirty="0"/>
              <a:t>x64 Debug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"Local Windows Debugger" to build and run the code.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43D5B-D45C-F550-F1C7-D48A8A0D893A}"/>
              </a:ext>
            </a:extLst>
          </p:cNvPr>
          <p:cNvSpPr/>
          <p:nvPr/>
        </p:nvSpPr>
        <p:spPr>
          <a:xfrm>
            <a:off x="3347864" y="1688698"/>
            <a:ext cx="33123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1197A-F103-3453-534E-182DAB4FF704}"/>
              </a:ext>
            </a:extLst>
          </p:cNvPr>
          <p:cNvSpPr txBox="1"/>
          <p:nvPr/>
        </p:nvSpPr>
        <p:spPr>
          <a:xfrm>
            <a:off x="3707904" y="3138205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in code here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86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7DAAA9DC-5533-333B-F11A-0076A8963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2" y="1417638"/>
            <a:ext cx="8096156" cy="43010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Editing Your C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5852869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Now that your C file is added to the project, click on the filename to open it in the Visual Studio text editor pane.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43D5B-D45C-F550-F1C7-D48A8A0D893A}"/>
              </a:ext>
            </a:extLst>
          </p:cNvPr>
          <p:cNvSpPr/>
          <p:nvPr/>
        </p:nvSpPr>
        <p:spPr>
          <a:xfrm>
            <a:off x="6553200" y="3014181"/>
            <a:ext cx="75510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2421454-C39A-452E-61DC-4625CA84CECC}"/>
              </a:ext>
            </a:extLst>
          </p:cNvPr>
          <p:cNvSpPr/>
          <p:nvPr/>
        </p:nvSpPr>
        <p:spPr>
          <a:xfrm rot="10800000">
            <a:off x="5622382" y="3059667"/>
            <a:ext cx="864096" cy="3693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81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118474D4-2891-3CCB-8EC4-D5F859060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42" y="1373457"/>
            <a:ext cx="7097115" cy="201005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Template:  Comment Block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3" y="3594606"/>
            <a:ext cx="74888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are using </a:t>
            </a:r>
            <a:r>
              <a:rPr lang="en-US" sz="1600" dirty="0" err="1"/>
              <a:t>template.c</a:t>
            </a:r>
            <a:r>
              <a:rPr lang="en-US" sz="1600" dirty="0"/>
              <a:t>, follow the instructions at the top of the file.  (The last instruction says "delete these instructions"…)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Fill in the comment block with the following information:</a:t>
            </a:r>
            <a:br>
              <a:rPr lang="en-US" sz="1600" dirty="0"/>
            </a:b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Filename:  the name of the C file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Description:  one sentence explaining what the program is or what the program does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Author:  your name and email address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Date:  when you started editing the file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Modifications:  a list of when you edited the file, and a summary of what you did each time</a:t>
            </a: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43D5B-D45C-F550-F1C7-D48A8A0D893A}"/>
              </a:ext>
            </a:extLst>
          </p:cNvPr>
          <p:cNvSpPr/>
          <p:nvPr/>
        </p:nvSpPr>
        <p:spPr>
          <a:xfrm>
            <a:off x="2123728" y="1846576"/>
            <a:ext cx="4176464" cy="10783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104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 shot of a computer code&#10;&#10;Description automatically generated">
            <a:extLst>
              <a:ext uri="{FF2B5EF4-FFF2-40B4-BE49-F238E27FC236}">
                <a16:creationId xmlns:a16="http://schemas.microsoft.com/office/drawing/2014/main" id="{C2E70D83-369F-4824-ADF3-08C689D58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0" y="1565659"/>
            <a:ext cx="3791479" cy="270547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Template:  Code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B59A9E7-49B0-4B2D-6C2B-2093F3EB0D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Inside the </a:t>
            </a:r>
            <a:r>
              <a:rPr lang="en-US" sz="2400" b="1" dirty="0">
                <a:latin typeface="Consolas" panose="020B0609020204030204" pitchFamily="49" charset="0"/>
              </a:rPr>
              <a:t>main</a:t>
            </a:r>
            <a:r>
              <a:rPr lang="en-US" sz="2400" dirty="0"/>
              <a:t> function, type in code that makes up the program.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My example is very simple, so it is only one line of code!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Visual Studio will help you with </a:t>
            </a:r>
            <a:r>
              <a:rPr lang="en-US" sz="2400" b="1" dirty="0"/>
              <a:t>syntax </a:t>
            </a:r>
            <a:r>
              <a:rPr lang="en-US" sz="2400" b="1" dirty="0" err="1"/>
              <a:t>colouring</a:t>
            </a:r>
            <a:r>
              <a:rPr lang="en-US" sz="2400" b="1" dirty="0"/>
              <a:t> </a:t>
            </a:r>
            <a:r>
              <a:rPr lang="en-US" sz="2400" dirty="0"/>
              <a:t>(and other things.)</a:t>
            </a:r>
            <a:endParaRPr lang="en-US" sz="2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43D5B-D45C-F550-F1C7-D48A8A0D893A}"/>
              </a:ext>
            </a:extLst>
          </p:cNvPr>
          <p:cNvSpPr/>
          <p:nvPr/>
        </p:nvSpPr>
        <p:spPr>
          <a:xfrm>
            <a:off x="1763688" y="3445004"/>
            <a:ext cx="252028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0408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Running the Program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29B761-6125-C3E6-949F-5AAF8ACB9B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Click on "Local Windows Debugger" or press [F5] to run the program.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If it works, you will see a Debug Console window, containing the program output.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(If you made a mistake, you will see error messages in the Output pane at the bottom.)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F579CD6D-7FDA-7B0A-40B9-A32A8023B6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1600200"/>
            <a:ext cx="4038600" cy="437407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929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S2022 File Menu.">
            <a:extLst>
              <a:ext uri="{FF2B5EF4-FFF2-40B4-BE49-F238E27FC236}">
                <a16:creationId xmlns:a16="http://schemas.microsoft.com/office/drawing/2014/main" id="{341A540D-D7F4-4EAC-8D13-FC0767AB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167" y="1417638"/>
            <a:ext cx="3519518" cy="40275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When you are done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3" y="1417638"/>
            <a:ext cx="32403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you are done coding, from the </a:t>
            </a:r>
            <a:r>
              <a:rPr lang="en-US" b="1" dirty="0"/>
              <a:t>File</a:t>
            </a:r>
            <a:r>
              <a:rPr lang="en-US" dirty="0"/>
              <a:t> menu, select </a:t>
            </a:r>
            <a:r>
              <a:rPr lang="en-US" b="1" dirty="0"/>
              <a:t>Close Solution</a:t>
            </a:r>
            <a:r>
              <a:rPr lang="en-US" dirty="0"/>
              <a:t> to make sure that all project files are saved.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347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34997E-E669-FA83-488A-95DB2518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 Managing Your Files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B157BA-C537-27F7-2C2A-B27BD2794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 Studio 2022 Guide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26F6F-2708-BCC3-A057-A0D4299F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027B7-5692-45EB-B725-E29E8D290D6D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380E3-0FAC-740F-4DAC-45CAA0A1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Visual Studio 2022 Projects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31516-46C3-4370-DADB-66DFE9E9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382A1-7C8B-4295-BA5E-846881F3807B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934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Starting Visual Studio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marL="57150" indent="0">
              <a:buNone/>
            </a:pPr>
            <a:r>
              <a:rPr lang="en-CA" dirty="0"/>
              <a:t>Download and install </a:t>
            </a:r>
            <a:r>
              <a:rPr lang="en-CA" b="1" dirty="0"/>
              <a:t>Visual Studio 2022 Community</a:t>
            </a:r>
            <a:r>
              <a:rPr lang="en-CA" dirty="0"/>
              <a:t> edition:</a:t>
            </a:r>
            <a:br>
              <a:rPr lang="en-CA" dirty="0"/>
            </a:br>
            <a:br>
              <a:rPr lang="en-CA" dirty="0"/>
            </a:br>
            <a:r>
              <a:rPr lang="en-CA" sz="2800" dirty="0">
                <a:hlinkClick r:id="rId2"/>
              </a:rPr>
              <a:t>https://visualstudio.microsoft.com/downloads/</a:t>
            </a:r>
            <a:br>
              <a:rPr lang="en-CA" dirty="0"/>
            </a:br>
            <a:br>
              <a:rPr lang="en-CA" dirty="0"/>
            </a:br>
            <a:r>
              <a:rPr lang="en-CA" dirty="0">
                <a:solidFill>
                  <a:schemeClr val="accent6"/>
                </a:solidFill>
              </a:rPr>
              <a:t>This is the preferred option, because it installs Visual Studio on </a:t>
            </a:r>
            <a:r>
              <a:rPr lang="en-CA" b="1" dirty="0">
                <a:solidFill>
                  <a:schemeClr val="accent6"/>
                </a:solidFill>
              </a:rPr>
              <a:t>your PC</a:t>
            </a:r>
            <a:r>
              <a:rPr lang="en-CA" dirty="0">
                <a:solidFill>
                  <a:schemeClr val="accent6"/>
                </a:solidFill>
              </a:rPr>
              <a:t> (or Mac).</a:t>
            </a:r>
          </a:p>
          <a:p>
            <a:pPr marL="457200" lvl="1" indent="0">
              <a:buNone/>
            </a:pPr>
            <a:endParaRPr lang="en-CA" dirty="0"/>
          </a:p>
          <a:p>
            <a:pPr marL="971550" lvl="1" indent="-514350">
              <a:buFont typeface="+mj-lt"/>
              <a:buAutoNum type="arabicPeriod"/>
            </a:pPr>
            <a:endParaRPr lang="en-C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EC7B7-69DE-4EB0-9A83-EF7EF085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99F553-9703-4EB7-8DCB-BC4DD854D481}" type="datetime1">
              <a:rPr lang="en-US" smtClean="0"/>
              <a:t>9/2/2023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B5665-6046-4172-AF85-4B38DDF1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B0BFBB-50A3-48E7-8EDA-7065C0B1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382A1-7C8B-4295-BA5E-846881F3807B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7376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le Explorer window showing completed project folder details.">
            <a:extLst>
              <a:ext uri="{FF2B5EF4-FFF2-40B4-BE49-F238E27FC236}">
                <a16:creationId xmlns:a16="http://schemas.microsoft.com/office/drawing/2014/main" id="{341A540D-D7F4-4EAC-8D13-FC0767AB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80" y="1494291"/>
            <a:ext cx="7560840" cy="228524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resulting files and folders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221088"/>
            <a:ext cx="789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File Explorer to view the project folder, I can see that there are five (5) files -- four project files and one source file, and an "x64" folder, in which build files are written.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9377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and Prompt showing VS2022 project details.">
            <a:extLst>
              <a:ext uri="{FF2B5EF4-FFF2-40B4-BE49-F238E27FC236}">
                <a16:creationId xmlns:a16="http://schemas.microsoft.com/office/drawing/2014/main" id="{341A540D-D7F4-4EAC-8D13-FC0767AB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6649" y="1340768"/>
            <a:ext cx="4850701" cy="322732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resulting files and folders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4419" y="4898870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can use the Command Prompt to view the same files and folder.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321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and Prompt showing hidden &quot;.vs&quot; folder.">
            <a:extLst>
              <a:ext uri="{FF2B5EF4-FFF2-40B4-BE49-F238E27FC236}">
                <a16:creationId xmlns:a16="http://schemas.microsoft.com/office/drawing/2014/main" id="{341A540D-D7F4-4EAC-8D13-FC0767AB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6648" y="1569981"/>
            <a:ext cx="4850701" cy="17190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resulting files and folders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3568954"/>
            <a:ext cx="7355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also a second, hidden folder, which stores various Visual Studio settings.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this folder is removed or not copied, you basically need to re-create a project from scratch, and then copy the .c file to the new project.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522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le Explorer context menu for &quot;7-Zip&quot;.">
            <a:extLst>
              <a:ext uri="{FF2B5EF4-FFF2-40B4-BE49-F238E27FC236}">
                <a16:creationId xmlns:a16="http://schemas.microsoft.com/office/drawing/2014/main" id="{341A540D-D7F4-4EAC-8D13-FC0767AB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1575154"/>
            <a:ext cx="5278987" cy="37980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Backing up your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4168" y="1575154"/>
            <a:ext cx="2242592" cy="3798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easy way to make a complete backup of a project is to zip the project folder.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7-Zip</a:t>
            </a:r>
            <a:r>
              <a:rPr lang="en-US" dirty="0"/>
              <a:t> is installed in L117 and you can create both </a:t>
            </a:r>
            <a:r>
              <a:rPr lang="en-US" b="1" dirty="0">
                <a:latin typeface="Consolas" panose="020B0609020204030204" pitchFamily="49" charset="0"/>
              </a:rPr>
              <a:t>.zip</a:t>
            </a:r>
            <a:r>
              <a:rPr lang="en-US" dirty="0"/>
              <a:t> and </a:t>
            </a:r>
            <a:r>
              <a:rPr lang="en-US" b="1" dirty="0">
                <a:latin typeface="Consolas" panose="020B0609020204030204" pitchFamily="49" charset="0"/>
              </a:rPr>
              <a:t>.7z </a:t>
            </a:r>
            <a:r>
              <a:rPr lang="en-US" dirty="0"/>
              <a:t>files by right-clicking on a project folder.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436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le Explorer window showing 7z Archive of VS2022 project folder.">
            <a:extLst>
              <a:ext uri="{FF2B5EF4-FFF2-40B4-BE49-F238E27FC236}">
                <a16:creationId xmlns:a16="http://schemas.microsoft.com/office/drawing/2014/main" id="{341A540D-D7F4-4EAC-8D13-FC0767AB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468" y="1525630"/>
            <a:ext cx="6309063" cy="179537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Backing up your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3429000"/>
            <a:ext cx="77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Here, I created a 7z Archive of my project folder.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great for a complete backup, but you may not be able to email the file, because it contains the Application (</a:t>
            </a:r>
            <a:r>
              <a:rPr lang="en-US" b="1" dirty="0">
                <a:latin typeface="Consolas" panose="020B0609020204030204" pitchFamily="49" charset="0"/>
              </a:rPr>
              <a:t>.exe</a:t>
            </a:r>
            <a:r>
              <a:rPr lang="en-US" dirty="0"/>
              <a:t>) file.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only keep the essential project files… to correct this now, I need to re-open the project in Visual Studio…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06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S2022 project wizard.">
            <a:extLst>
              <a:ext uri="{FF2B5EF4-FFF2-40B4-BE49-F238E27FC236}">
                <a16:creationId xmlns:a16="http://schemas.microsoft.com/office/drawing/2014/main" id="{341A540D-D7F4-4EAC-8D13-FC0767AB41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4"/>
          <a:stretch/>
        </p:blipFill>
        <p:spPr>
          <a:xfrm>
            <a:off x="1392592" y="1417638"/>
            <a:ext cx="6358815" cy="323549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Re-opening a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4772249"/>
            <a:ext cx="7067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you restart Visual Studio during a lab session (or on your own PC), it remembers recent projects (on the left). 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you can also choose "Open a project or solution" (on the right).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337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Cleaning a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1477434"/>
            <a:ext cx="31066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the </a:t>
            </a:r>
            <a:r>
              <a:rPr lang="en-US" b="1" dirty="0"/>
              <a:t>Build </a:t>
            </a:r>
            <a:r>
              <a:rPr lang="en-US" dirty="0"/>
              <a:t>menu,</a:t>
            </a:r>
            <a:br>
              <a:rPr lang="en-US" dirty="0"/>
            </a:br>
            <a:r>
              <a:rPr lang="en-US" dirty="0"/>
              <a:t>select "Clean Solution" to remove unnecessary build files.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re-build the next time you use Visual Studio.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will allow you to make smaller and more portable backups.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46</a:t>
            </a:fld>
            <a:endParaRPr lang="en-CA"/>
          </a:p>
        </p:txBody>
      </p:sp>
      <p:pic>
        <p:nvPicPr>
          <p:cNvPr id="3" name="Picture 2" descr="VS2022 Build menu.">
            <a:extLst>
              <a:ext uri="{FF2B5EF4-FFF2-40B4-BE49-F238E27FC236}">
                <a16:creationId xmlns:a16="http://schemas.microsoft.com/office/drawing/2014/main" id="{8C975FD9-3DE6-F9E2-A2F4-A455D03A5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77434"/>
            <a:ext cx="4277322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43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Backing up your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3429000"/>
            <a:ext cx="77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Here I created a second 7z Archive of the cleaned project.  It is smaller.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the View menu in File Explorer, I can select </a:t>
            </a:r>
            <a:r>
              <a:rPr lang="en-US" b="1" dirty="0"/>
              <a:t>File name extensions </a:t>
            </a:r>
            <a:r>
              <a:rPr lang="en-US" dirty="0"/>
              <a:t>to view (and rename) the extensions.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b="1" dirty="0"/>
              <a:t>Hidden items </a:t>
            </a:r>
            <a:r>
              <a:rPr lang="en-US" dirty="0"/>
              <a:t>is also here to expose hidden files and folders.)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47</a:t>
            </a:fld>
            <a:endParaRPr lang="en-CA"/>
          </a:p>
        </p:txBody>
      </p:sp>
      <p:pic>
        <p:nvPicPr>
          <p:cNvPr id="3" name="Picture 2" descr="File Explorer window showing cleaned vs. uncleaned 7z Archive files.">
            <a:extLst>
              <a:ext uri="{FF2B5EF4-FFF2-40B4-BE49-F238E27FC236}">
                <a16:creationId xmlns:a16="http://schemas.microsoft.com/office/drawing/2014/main" id="{44D8FF2A-D950-94CD-CB7C-6AD58E7E0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310118"/>
            <a:ext cx="7164288" cy="20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61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Email your backups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400" y="4437112"/>
            <a:ext cx="77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 is a good backup tool, because it creates </a:t>
            </a:r>
            <a:r>
              <a:rPr lang="en-US" b="1" dirty="0"/>
              <a:t>multiple</a:t>
            </a:r>
            <a:r>
              <a:rPr lang="en-US" dirty="0"/>
              <a:t> copies of your attached files (Inbox, Sent Items, one to each recipient!)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some email services will reject zip attachments.  Instead, I can rename a </a:t>
            </a:r>
            <a:r>
              <a:rPr lang="en-US" dirty="0">
                <a:latin typeface="Consolas" panose="020B0609020204030204" pitchFamily="49" charset="0"/>
              </a:rPr>
              <a:t>.zip</a:t>
            </a:r>
            <a:r>
              <a:rPr lang="en-US" dirty="0"/>
              <a:t> (or </a:t>
            </a:r>
            <a:r>
              <a:rPr lang="en-US" dirty="0">
                <a:latin typeface="Consolas" panose="020B0609020204030204" pitchFamily="49" charset="0"/>
              </a:rPr>
              <a:t>.7z</a:t>
            </a:r>
            <a:r>
              <a:rPr lang="en-US" dirty="0"/>
              <a:t>) file with, say, a </a:t>
            </a:r>
            <a:r>
              <a:rPr lang="en-US" b="1" dirty="0">
                <a:latin typeface="Consolas" panose="020B0609020204030204" pitchFamily="49" charset="0"/>
              </a:rPr>
              <a:t>.</a:t>
            </a:r>
            <a:r>
              <a:rPr lang="en-US" b="1" dirty="0" err="1">
                <a:latin typeface="Consolas" panose="020B0609020204030204" pitchFamily="49" charset="0"/>
              </a:rPr>
              <a:t>dat</a:t>
            </a:r>
            <a:r>
              <a:rPr lang="en-US" dirty="0"/>
              <a:t> extension.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  <p:pic>
        <p:nvPicPr>
          <p:cNvPr id="6" name="Picture 5" descr="Changing an extension via File Explorer.">
            <a:extLst>
              <a:ext uri="{FF2B5EF4-FFF2-40B4-BE49-F238E27FC236}">
                <a16:creationId xmlns:a16="http://schemas.microsoft.com/office/drawing/2014/main" id="{D6A529C6-C517-541B-DA20-CD77E07A3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30" y="1268760"/>
            <a:ext cx="6460539" cy="28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903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Email your backups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8024" y="4437112"/>
            <a:ext cx="3641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Here I </a:t>
            </a:r>
            <a:r>
              <a:rPr lang="en-US" b="1" dirty="0">
                <a:solidFill>
                  <a:schemeClr val="accent3"/>
                </a:solidFill>
              </a:rPr>
              <a:t>successfully</a:t>
            </a:r>
            <a:r>
              <a:rPr lang="en-US" dirty="0">
                <a:solidFill>
                  <a:schemeClr val="accent3"/>
                </a:solidFill>
              </a:rPr>
              <a:t> emailed the cleaned .7z file!  </a:t>
            </a:r>
            <a:r>
              <a:rPr lang="en-US" b="1" dirty="0">
                <a:solidFill>
                  <a:schemeClr val="accent3"/>
                </a:solidFill>
              </a:rPr>
              <a:t>Four backups </a:t>
            </a:r>
            <a:r>
              <a:rPr lang="en-US" dirty="0">
                <a:solidFill>
                  <a:schemeClr val="accent3"/>
                </a:solidFill>
              </a:rPr>
              <a:t>were created!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6412D-F521-42DE-91E7-E59E2FF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43E13-0C3B-4854-8FFA-4D4F3CBE80A1}" type="datetime1">
              <a:rPr lang="en-US" smtClean="0"/>
              <a:t>9/2/2023</a:t>
            </a:fld>
            <a:endParaRPr lang="en-CA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B6601-1ABB-4325-8BB7-84278C64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469B6-868D-438E-8E84-AC7FCB4D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49</a:t>
            </a:fld>
            <a:endParaRPr lang="en-CA"/>
          </a:p>
        </p:txBody>
      </p:sp>
      <p:pic>
        <p:nvPicPr>
          <p:cNvPr id="3" name="Picture 2" descr="Email rejection notice.">
            <a:extLst>
              <a:ext uri="{FF2B5EF4-FFF2-40B4-BE49-F238E27FC236}">
                <a16:creationId xmlns:a16="http://schemas.microsoft.com/office/drawing/2014/main" id="{8C225609-EEC7-118F-75ED-24917F82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5937"/>
            <a:ext cx="7830118" cy="2453964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11" name="Picture 10" descr="Email in Inbox with VS project attachment.">
            <a:extLst>
              <a:ext uri="{FF2B5EF4-FFF2-40B4-BE49-F238E27FC236}">
                <a16:creationId xmlns:a16="http://schemas.microsoft.com/office/drawing/2014/main" id="{ADEB3C4B-DFC6-9DDD-B5B9-435141690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7" y="4006183"/>
            <a:ext cx="4128505" cy="2129212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442CC4-927B-CFDD-C5C2-7C6D575B26C3}"/>
              </a:ext>
            </a:extLst>
          </p:cNvPr>
          <p:cNvSpPr txBox="1"/>
          <p:nvPr/>
        </p:nvSpPr>
        <p:spPr>
          <a:xfrm>
            <a:off x="4732412" y="1536891"/>
            <a:ext cx="364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Here, I tried to email the un-cleaned .7z file.  It failed…</a:t>
            </a:r>
          </a:p>
        </p:txBody>
      </p:sp>
    </p:spTree>
    <p:extLst>
      <p:ext uri="{BB962C8B-B14F-4D97-AF65-F5344CB8AC3E}">
        <p14:creationId xmlns:p14="http://schemas.microsoft.com/office/powerpoint/2010/main" val="62806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Starting Visual Studio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r>
              <a:rPr lang="en-CA" dirty="0"/>
              <a:t>The following slides refer to using a </a:t>
            </a:r>
            <a:r>
              <a:rPr lang="en-CA" b="1" dirty="0"/>
              <a:t>native installation</a:t>
            </a:r>
            <a:r>
              <a:rPr lang="en-CA" dirty="0"/>
              <a:t> of Visual Studio on a Windows 10 PC.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EC7B7-69DE-4EB0-9A83-EF7EF085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99F553-9703-4EB7-8DCB-BC4DD854D481}" type="datetime1">
              <a:rPr lang="en-US" smtClean="0"/>
              <a:t>9/2/2023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B5665-6046-4172-AF85-4B38DDF1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B0BFBB-50A3-48E7-8EDA-7065C0B1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382A1-7C8B-4295-BA5E-846881F3807B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4224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86F15-5D26-40CF-9979-9D59DB4D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69" y="310714"/>
            <a:ext cx="7772400" cy="1143000"/>
          </a:xfrm>
        </p:spPr>
        <p:txBody>
          <a:bodyPr/>
          <a:lstStyle/>
          <a:p>
            <a:r>
              <a:rPr lang="en-US" sz="3600" dirty="0"/>
              <a:t>You can never have too many backups!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559A5-CC3C-4FD0-9B6A-5958301D9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5950"/>
            <a:ext cx="8178800" cy="3889817"/>
          </a:xfrm>
        </p:spPr>
        <p:txBody>
          <a:bodyPr/>
          <a:lstStyle/>
          <a:p>
            <a:r>
              <a:rPr lang="en-US" dirty="0"/>
              <a:t>The “</a:t>
            </a:r>
            <a:r>
              <a:rPr lang="en-US" b="1" dirty="0"/>
              <a:t>3-2-1 backup rule</a:t>
            </a:r>
            <a:r>
              <a:rPr lang="en-US" dirty="0"/>
              <a:t>”:</a:t>
            </a:r>
            <a:br>
              <a:rPr lang="en-US" b="1" dirty="0"/>
            </a:br>
            <a:endParaRPr lang="en-US" b="1" dirty="0"/>
          </a:p>
          <a:p>
            <a:pPr lvl="1"/>
            <a:r>
              <a:rPr lang="en-US" dirty="0"/>
              <a:t>Have at least </a:t>
            </a:r>
            <a:r>
              <a:rPr lang="en-US" b="1" dirty="0"/>
              <a:t>three copies of your data</a:t>
            </a:r>
          </a:p>
          <a:p>
            <a:pPr lvl="1"/>
            <a:endParaRPr lang="en-US" b="1" dirty="0"/>
          </a:p>
          <a:p>
            <a:pPr lvl="1"/>
            <a:r>
              <a:rPr lang="en-US" dirty="0"/>
              <a:t>Store the copies on </a:t>
            </a:r>
            <a:r>
              <a:rPr lang="en-US" b="1" dirty="0"/>
              <a:t>two different media</a:t>
            </a:r>
          </a:p>
          <a:p>
            <a:pPr lvl="1"/>
            <a:endParaRPr lang="en-US" b="1" dirty="0"/>
          </a:p>
          <a:p>
            <a:pPr lvl="1"/>
            <a:r>
              <a:rPr lang="en-US" dirty="0"/>
              <a:t>Keep </a:t>
            </a:r>
            <a:r>
              <a:rPr lang="en-US" b="1" dirty="0"/>
              <a:t>one backup copy offsite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D8AFF8-6A44-4859-891F-428FD1AF11F0}"/>
              </a:ext>
            </a:extLst>
          </p:cNvPr>
          <p:cNvSpPr/>
          <p:nvPr/>
        </p:nvSpPr>
        <p:spPr>
          <a:xfrm>
            <a:off x="897038" y="6174701"/>
            <a:ext cx="72991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  <a:hlinkClick r:id="rId3"/>
              </a:rPr>
              <a:t>https://www.veeam.com/blog/how-to-follow-the-3-2-1-backup-rule-with-veeam-backup-replication.html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Retrieved on September 9, 2017</a:t>
            </a:r>
          </a:p>
        </p:txBody>
      </p:sp>
    </p:spTree>
    <p:extLst>
      <p:ext uri="{BB962C8B-B14F-4D97-AF65-F5344CB8AC3E}">
        <p14:creationId xmlns:p14="http://schemas.microsoft.com/office/powerpoint/2010/main" val="11116513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86F15-5D26-40CF-9979-9D59DB4D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2696"/>
            <a:ext cx="8496944" cy="710952"/>
          </a:xfrm>
        </p:spPr>
        <p:txBody>
          <a:bodyPr/>
          <a:lstStyle/>
          <a:p>
            <a:r>
              <a:rPr lang="en-US" sz="2800" dirty="0"/>
              <a:t>The “</a:t>
            </a:r>
            <a:r>
              <a:rPr lang="en-US" sz="2800" b="1" dirty="0"/>
              <a:t>3-2-1 backup rule</a:t>
            </a:r>
            <a:r>
              <a:rPr lang="en-US" sz="2800" dirty="0"/>
              <a:t>” gives you </a:t>
            </a:r>
            <a:r>
              <a:rPr lang="en-US" sz="2800" b="1" dirty="0">
                <a:solidFill>
                  <a:schemeClr val="accent1"/>
                </a:solidFill>
              </a:rPr>
              <a:t>choices</a:t>
            </a:r>
            <a:r>
              <a:rPr lang="en-US" sz="2800" dirty="0"/>
              <a:t>: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559A5-CC3C-4FD0-9B6A-5958301D9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5950"/>
            <a:ext cx="8178800" cy="3889817"/>
          </a:xfrm>
        </p:spPr>
        <p:txBody>
          <a:bodyPr/>
          <a:lstStyle/>
          <a:p>
            <a:r>
              <a:rPr lang="en-US" dirty="0"/>
              <a:t>Have at least </a:t>
            </a:r>
            <a:r>
              <a:rPr lang="en-US" b="1" dirty="0"/>
              <a:t>three copies of your data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Hard disks, flash drives, optical discs, tapes, cloud services, email addresses/services</a:t>
            </a:r>
            <a:endParaRPr lang="en-US" b="1" dirty="0"/>
          </a:p>
          <a:p>
            <a:r>
              <a:rPr lang="en-US" dirty="0"/>
              <a:t>Store the copies on </a:t>
            </a:r>
            <a:r>
              <a:rPr lang="en-US" b="1" dirty="0"/>
              <a:t>two different media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Hard disk, flash, optical, tape, cloud, email</a:t>
            </a:r>
          </a:p>
          <a:p>
            <a:r>
              <a:rPr lang="en-US" dirty="0"/>
              <a:t>Keep </a:t>
            </a:r>
            <a:r>
              <a:rPr lang="en-US" b="1" dirty="0"/>
              <a:t>one backup copy offsite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Different physical location, cloud, email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D8AFF8-6A44-4859-891F-428FD1AF11F0}"/>
              </a:ext>
            </a:extLst>
          </p:cNvPr>
          <p:cNvSpPr/>
          <p:nvPr/>
        </p:nvSpPr>
        <p:spPr>
          <a:xfrm>
            <a:off x="897038" y="6174701"/>
            <a:ext cx="72991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  <a:hlinkClick r:id="rId3"/>
              </a:rPr>
              <a:t>https://www.veeam.com/blog/how-to-follow-the-3-2-1-backup-rule-with-veeam-backup-replication.html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Retrieved on September 9, 2017</a:t>
            </a:r>
          </a:p>
        </p:txBody>
      </p:sp>
    </p:spTree>
    <p:extLst>
      <p:ext uri="{BB962C8B-B14F-4D97-AF65-F5344CB8AC3E}">
        <p14:creationId xmlns:p14="http://schemas.microsoft.com/office/powerpoint/2010/main" val="29029839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34997E-E669-FA83-488A-95DB2518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3:  </a:t>
            </a:r>
            <a:br>
              <a:rPr lang="en-US" dirty="0"/>
            </a:br>
            <a:r>
              <a:rPr lang="en-US" dirty="0"/>
              <a:t>working with existing code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B157BA-C537-27F7-2C2A-B27BD2794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 Studio 2022 Guide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26F6F-2708-BCC3-A057-A0D4299F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027B7-5692-45EB-B725-E29E8D290D6D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380E3-0FAC-740F-4DAC-45CAA0A1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Visual Studio 2022 Projects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31516-46C3-4370-DADB-66DFE9E9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382A1-7C8B-4295-BA5E-846881F3807B}" type="slidenum">
              <a:rPr lang="en-CA" smtClean="0"/>
              <a:pPr>
                <a:defRPr/>
              </a:pPr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33369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S2022 &quot;Create a new project&quot; wizard showing Recent project templates.">
            <a:extLst>
              <a:ext uri="{FF2B5EF4-FFF2-40B4-BE49-F238E27FC236}">
                <a16:creationId xmlns:a16="http://schemas.microsoft.com/office/drawing/2014/main" id="{827F7655-10BB-49C6-932A-CFA7BA267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1699" y="1555847"/>
            <a:ext cx="6608634" cy="4399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Using code from a previous project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8132" y="3284984"/>
            <a:ext cx="266182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When you create a second project in L117 or your own PC, Visual Studio remembers the project types you have already used.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DB686-AE2A-4E94-A591-9E762E7B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B2D6A-B6FA-4343-A17C-F59AC85CB8A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CA74-1F18-4193-A335-0B395855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D85C-CA09-4CE2-8B5B-80AC2E01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53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807F1-CB7D-435A-A9F8-DD0FBD860B1F}"/>
              </a:ext>
            </a:extLst>
          </p:cNvPr>
          <p:cNvSpPr/>
          <p:nvPr/>
        </p:nvSpPr>
        <p:spPr>
          <a:xfrm>
            <a:off x="1524000" y="2060848"/>
            <a:ext cx="2448272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612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S2022 Empty Project details.">
            <a:extLst>
              <a:ext uri="{FF2B5EF4-FFF2-40B4-BE49-F238E27FC236}">
                <a16:creationId xmlns:a16="http://schemas.microsoft.com/office/drawing/2014/main" id="{827F7655-10BB-49C6-932A-CFA7BA267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1699" y="1893309"/>
            <a:ext cx="6608634" cy="3724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Using code from a previous project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2290" y="2367375"/>
            <a:ext cx="266182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In CTEC1332, this type of project will be used </a:t>
            </a:r>
            <a:r>
              <a:rPr lang="en-US" sz="1400" b="1" dirty="0"/>
              <a:t>almost all of time!</a:t>
            </a:r>
            <a:endParaRPr lang="en-US" sz="1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DB686-AE2A-4E94-A591-9E762E7B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B2D6A-B6FA-4343-A17C-F59AC85CB8A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CA74-1F18-4193-A335-0B395855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D85C-CA09-4CE2-8B5B-80AC2E01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54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807F1-CB7D-435A-A9F8-DD0FBD860B1F}"/>
              </a:ext>
            </a:extLst>
          </p:cNvPr>
          <p:cNvSpPr/>
          <p:nvPr/>
        </p:nvSpPr>
        <p:spPr>
          <a:xfrm flipV="1">
            <a:off x="1524000" y="2708920"/>
            <a:ext cx="348004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072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le Explorer window showing two VS project folders.">
            <a:extLst>
              <a:ext uri="{FF2B5EF4-FFF2-40B4-BE49-F238E27FC236}">
                <a16:creationId xmlns:a16="http://schemas.microsoft.com/office/drawing/2014/main" id="{708467DB-7F3B-DC51-1B49-D6A7EE360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40275" cy="3115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Using code from a previous project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7306" y="5083937"/>
            <a:ext cx="5069388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I am about to copy code from my first project to my second project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DB686-AE2A-4E94-A591-9E762E7B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B2D6A-B6FA-4343-A17C-F59AC85CB8A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CA74-1F18-4193-A335-0B395855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D85C-CA09-4CE2-8B5B-80AC2E01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55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807F1-CB7D-435A-A9F8-DD0FBD860B1F}"/>
              </a:ext>
            </a:extLst>
          </p:cNvPr>
          <p:cNvSpPr/>
          <p:nvPr/>
        </p:nvSpPr>
        <p:spPr>
          <a:xfrm flipV="1">
            <a:off x="2051720" y="2674571"/>
            <a:ext cx="348004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416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Using code from a previous project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1302" y="3988521"/>
            <a:ext cx="506938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Because we are using the Empty Project template, no .c file exists in the second, newer project.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DB686-AE2A-4E94-A591-9E762E7B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B2D6A-B6FA-4343-A17C-F59AC85CB8A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CA74-1F18-4193-A335-0B395855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D85C-CA09-4CE2-8B5B-80AC2E01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56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807F1-CB7D-435A-A9F8-DD0FBD860B1F}"/>
              </a:ext>
            </a:extLst>
          </p:cNvPr>
          <p:cNvSpPr/>
          <p:nvPr/>
        </p:nvSpPr>
        <p:spPr>
          <a:xfrm flipV="1">
            <a:off x="2051720" y="2674571"/>
            <a:ext cx="496855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ile Explorer window showing second, newer, empty project.">
            <a:extLst>
              <a:ext uri="{FF2B5EF4-FFF2-40B4-BE49-F238E27FC236}">
                <a16:creationId xmlns:a16="http://schemas.microsoft.com/office/drawing/2014/main" id="{33299EF8-0DB0-071E-0E3E-C694257E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1" y="1638780"/>
            <a:ext cx="8002117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27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 Explorer context menu for a .c file (to Copy it)">
            <a:extLst>
              <a:ext uri="{FF2B5EF4-FFF2-40B4-BE49-F238E27FC236}">
                <a16:creationId xmlns:a16="http://schemas.microsoft.com/office/drawing/2014/main" id="{78CEBDB7-AD4E-012B-27B8-A87079FBD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6" y="1417638"/>
            <a:ext cx="7377308" cy="4518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Using code from a previous project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6096" y="3625384"/>
            <a:ext cx="2304256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First, go to the first, older project and copy the .c file by right-clicking on the filename.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DB686-AE2A-4E94-A591-9E762E7B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B2D6A-B6FA-4343-A17C-F59AC85CB8A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CA74-1F18-4193-A335-0B395855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D85C-CA09-4CE2-8B5B-80AC2E01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57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807F1-CB7D-435A-A9F8-DD0FBD860B1F}"/>
              </a:ext>
            </a:extLst>
          </p:cNvPr>
          <p:cNvSpPr/>
          <p:nvPr/>
        </p:nvSpPr>
        <p:spPr>
          <a:xfrm flipV="1">
            <a:off x="3535524" y="1837848"/>
            <a:ext cx="460412" cy="295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60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le Explorer context menu to paste a copied .c file.">
            <a:extLst>
              <a:ext uri="{FF2B5EF4-FFF2-40B4-BE49-F238E27FC236}">
                <a16:creationId xmlns:a16="http://schemas.microsoft.com/office/drawing/2014/main" id="{EE9E261C-E378-D521-EAA9-1CEEA3EA4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13" y="1411962"/>
            <a:ext cx="6752773" cy="477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Using code from a previous project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6096" y="3625384"/>
            <a:ext cx="2304256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Second, go to the second, newer project and paste the .c file by right-clicking on the empty space.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DB686-AE2A-4E94-A591-9E762E7B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B2D6A-B6FA-4343-A17C-F59AC85CB8A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CA74-1F18-4193-A335-0B395855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D85C-CA09-4CE2-8B5B-80AC2E01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58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807F1-CB7D-435A-A9F8-DD0FBD860B1F}"/>
              </a:ext>
            </a:extLst>
          </p:cNvPr>
          <p:cNvSpPr/>
          <p:nvPr/>
        </p:nvSpPr>
        <p:spPr>
          <a:xfrm flipV="1">
            <a:off x="4067944" y="1916832"/>
            <a:ext cx="460412" cy="295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612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 Explorer window showing pasted .c file in second, newer project folder.">
            <a:extLst>
              <a:ext uri="{FF2B5EF4-FFF2-40B4-BE49-F238E27FC236}">
                <a16:creationId xmlns:a16="http://schemas.microsoft.com/office/drawing/2014/main" id="{6562E273-3B01-23D9-190F-F58503D27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1700808"/>
            <a:ext cx="7811590" cy="2353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Using code from a previous project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7624" y="4226020"/>
            <a:ext cx="655272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Now you have two copies of the .c file -- the </a:t>
            </a:r>
            <a:r>
              <a:rPr lang="en-US" sz="1400" b="1" dirty="0"/>
              <a:t>original</a:t>
            </a:r>
            <a:r>
              <a:rPr lang="en-US" sz="1400" dirty="0"/>
              <a:t> in the first project and the </a:t>
            </a:r>
            <a:r>
              <a:rPr lang="en-US" sz="1400" b="1" dirty="0"/>
              <a:t>copy</a:t>
            </a:r>
            <a:r>
              <a:rPr lang="en-US" sz="1400" dirty="0"/>
              <a:t> in the second project.  You can start to change the copy (NOT THE ORIGINAL!)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DB686-AE2A-4E94-A591-9E762E7B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B2D6A-B6FA-4343-A17C-F59AC85CB8A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CA74-1F18-4193-A335-0B395855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D85C-CA09-4CE2-8B5B-80AC2E01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59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807F1-CB7D-435A-A9F8-DD0FBD860B1F}"/>
              </a:ext>
            </a:extLst>
          </p:cNvPr>
          <p:cNvSpPr/>
          <p:nvPr/>
        </p:nvSpPr>
        <p:spPr>
          <a:xfrm flipV="1">
            <a:off x="3923928" y="2242876"/>
            <a:ext cx="460412" cy="295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2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Starting Visual Studio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812" y="1916832"/>
            <a:ext cx="3685220" cy="3456384"/>
          </a:xfrm>
        </p:spPr>
        <p:txBody>
          <a:bodyPr/>
          <a:lstStyle/>
          <a:p>
            <a:r>
              <a:rPr lang="en-CA" dirty="0"/>
              <a:t>From the Windows 10 Start Menu go to the "V" section and start Visual Studio 2022 (it has a purple icon).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EC7B7-69DE-4EB0-9A83-EF7EF085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99F553-9703-4EB7-8DCB-BC4DD854D481}" type="datetime1">
              <a:rPr lang="en-US" smtClean="0"/>
              <a:t>9/2/2023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B5665-6046-4172-AF85-4B38DDF1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B0BFBB-50A3-48E7-8EDA-7065C0B1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382A1-7C8B-4295-BA5E-846881F3807B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  <p:pic>
        <p:nvPicPr>
          <p:cNvPr id="11" name="Picture 10" descr="Windows 10 Start Menu on Mike Boldin's PC... I have *both* versions installed (like in L117.)">
            <a:extLst>
              <a:ext uri="{FF2B5EF4-FFF2-40B4-BE49-F238E27FC236}">
                <a16:creationId xmlns:a16="http://schemas.microsoft.com/office/drawing/2014/main" id="{21EEBFE8-6327-BD2F-2622-AA80E4A6A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848" y="274638"/>
            <a:ext cx="2736304" cy="603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465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S2022 Solution Explorer pane showing context menu to add an Existing Source File.">
            <a:extLst>
              <a:ext uri="{FF2B5EF4-FFF2-40B4-BE49-F238E27FC236}">
                <a16:creationId xmlns:a16="http://schemas.microsoft.com/office/drawing/2014/main" id="{F4085B09-6A2A-1342-5CA2-FB9F161E3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9"/>
          <a:stretch/>
        </p:blipFill>
        <p:spPr>
          <a:xfrm>
            <a:off x="1625142" y="1311599"/>
            <a:ext cx="5677692" cy="4709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Adding an existing file in VS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049314"/>
            <a:ext cx="2939527" cy="11695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Open the second, newer project.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In the Solution Explorer pane, under</a:t>
            </a:r>
            <a:br>
              <a:rPr lang="en-US" sz="1400" dirty="0"/>
            </a:br>
            <a:r>
              <a:rPr lang="en-US" sz="1400" dirty="0"/>
              <a:t>Source Files, right-click and select</a:t>
            </a:r>
          </a:p>
          <a:p>
            <a:r>
              <a:rPr lang="en-US" sz="1400" dirty="0"/>
              <a:t>Add (then) </a:t>
            </a:r>
            <a:r>
              <a:rPr lang="en-US" sz="1400" b="1" dirty="0"/>
              <a:t>Existing Item…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DB686-AE2A-4E94-A591-9E762E7B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B2D6A-B6FA-4343-A17C-F59AC85CB8A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CA74-1F18-4193-A335-0B395855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D85C-CA09-4CE2-8B5B-80AC2E01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2705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S2022 &quot;Add Existing Item&quot; file browser window.">
            <a:extLst>
              <a:ext uri="{FF2B5EF4-FFF2-40B4-BE49-F238E27FC236}">
                <a16:creationId xmlns:a16="http://schemas.microsoft.com/office/drawing/2014/main" id="{15E576FD-0946-7D15-EB21-C0DA0129D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49" y="1679909"/>
            <a:ext cx="6954702" cy="3918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Adding an existing file in VS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7864" y="3639135"/>
            <a:ext cx="2939527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Browse to the second project folder </a:t>
            </a:r>
            <a:br>
              <a:rPr lang="en-US" sz="1400" dirty="0"/>
            </a:br>
            <a:r>
              <a:rPr lang="en-US" sz="1400" dirty="0"/>
              <a:t>(if necessary -- it should already start there) and select the .c file (that you have copied and pasted.)</a:t>
            </a:r>
            <a:endParaRPr lang="en-US" sz="14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DB686-AE2A-4E94-A591-9E762E7B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B2D6A-B6FA-4343-A17C-F59AC85CB8A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CA74-1F18-4193-A335-0B395855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D85C-CA09-4CE2-8B5B-80AC2E01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95480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Adding an existing file in VS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0473" y="4149080"/>
            <a:ext cx="2939527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Now the copied .c file is part of the second, newer project.  </a:t>
            </a:r>
          </a:p>
          <a:p>
            <a:endParaRPr lang="en-US" sz="1400" b="1" dirty="0"/>
          </a:p>
          <a:p>
            <a:r>
              <a:rPr lang="en-US" sz="1400" dirty="0"/>
              <a:t>You can click on the filename to open it in the editor (if it doesn't open automatically.)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DB686-AE2A-4E94-A591-9E762E7B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B2D6A-B6FA-4343-A17C-F59AC85CB8A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CA74-1F18-4193-A335-0B395855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D85C-CA09-4CE2-8B5B-80AC2E01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62</a:t>
            </a:fld>
            <a:endParaRPr lang="en-CA"/>
          </a:p>
        </p:txBody>
      </p:sp>
      <p:pic>
        <p:nvPicPr>
          <p:cNvPr id="8" name="Picture 7" descr="VS2022 Solution Explorer pane showing added .c file.">
            <a:extLst>
              <a:ext uri="{FF2B5EF4-FFF2-40B4-BE49-F238E27FC236}">
                <a16:creationId xmlns:a16="http://schemas.microsoft.com/office/drawing/2014/main" id="{FE14C228-96F8-94E3-DA79-DFB396320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6" y="1772816"/>
            <a:ext cx="344702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603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Modify, build and run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1545" y="1844824"/>
            <a:ext cx="2232248" cy="18158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Here, I added a new line of</a:t>
            </a:r>
            <a:br>
              <a:rPr lang="en-US" sz="1400" dirty="0"/>
            </a:br>
            <a:r>
              <a:rPr lang="en-US" sz="1400" dirty="0"/>
              <a:t>C code (line 9).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I also changed the </a:t>
            </a:r>
            <a:r>
              <a:rPr lang="en-US" sz="1400" b="1" dirty="0"/>
              <a:t>comment </a:t>
            </a:r>
            <a:r>
              <a:rPr lang="en-US" sz="1400" dirty="0"/>
              <a:t>at line 1.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I build the modified program and ran it.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DB686-AE2A-4E94-A591-9E762E7B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B2D6A-B6FA-4343-A17C-F59AC85CB8A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CA74-1F18-4193-A335-0B395855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D85C-CA09-4CE2-8B5B-80AC2E01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63</a:t>
            </a:fld>
            <a:endParaRPr lang="en-CA"/>
          </a:p>
        </p:txBody>
      </p:sp>
      <p:pic>
        <p:nvPicPr>
          <p:cNvPr id="7" name="Picture 6" descr="VS2022 editor and console windows.">
            <a:extLst>
              <a:ext uri="{FF2B5EF4-FFF2-40B4-BE49-F238E27FC236}">
                <a16:creationId xmlns:a16="http://schemas.microsoft.com/office/drawing/2014/main" id="{A07D1245-BE22-631B-3BEE-18DA1F91D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98074"/>
            <a:ext cx="5363323" cy="49822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BFEC7D-F454-C0C4-8B92-4957C4EBEF69}"/>
              </a:ext>
            </a:extLst>
          </p:cNvPr>
          <p:cNvSpPr txBox="1"/>
          <p:nvPr/>
        </p:nvSpPr>
        <p:spPr>
          <a:xfrm>
            <a:off x="6215993" y="3982264"/>
            <a:ext cx="2388456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Important!</a:t>
            </a:r>
          </a:p>
          <a:p>
            <a:r>
              <a:rPr lang="en-US" dirty="0"/>
              <a:t>This technique also</a:t>
            </a:r>
          </a:p>
          <a:p>
            <a:r>
              <a:rPr lang="en-US" dirty="0"/>
              <a:t>works with just an existing </a:t>
            </a:r>
            <a:r>
              <a:rPr lang="en-US" dirty="0">
                <a:latin typeface="Consolas" panose="020B0609020204030204" pitchFamily="49" charset="0"/>
              </a:rPr>
              <a:t>.c</a:t>
            </a:r>
            <a:r>
              <a:rPr lang="en-US" dirty="0"/>
              <a:t> file… create the new project and copy the existing .c file to the new project folder.</a:t>
            </a:r>
          </a:p>
        </p:txBody>
      </p:sp>
    </p:spTree>
    <p:extLst>
      <p:ext uri="{BB962C8B-B14F-4D97-AF65-F5344CB8AC3E}">
        <p14:creationId xmlns:p14="http://schemas.microsoft.com/office/powerpoint/2010/main" val="38995310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34997E-E669-FA83-488A-95DB2518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B157BA-C537-27F7-2C2A-B27BD2794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 Studio 2022 Guide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26F6F-2708-BCC3-A057-A0D4299F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027B7-5692-45EB-B725-E29E8D290D6D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380E3-0FAC-740F-4DAC-45CAA0A1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Visual Studio 2022 Projects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31516-46C3-4370-DADB-66DFE9E9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382A1-7C8B-4295-BA5E-846881F3807B}" type="slidenum">
              <a:rPr lang="en-CA" smtClean="0"/>
              <a:pPr>
                <a:defRPr/>
              </a:pPr>
              <a:t>64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01030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373E52-94F3-B78A-6EF6-28B7B83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Creating a new VS2022 project for a CTEC1332 program in L117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4F2C2E-428E-485E-441B-DFB37D85D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your own folder on drive E:.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Download an existing .c file to your new folder (or copy it from your USB drive or One Drive NC.)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49747-21C6-0F20-1F36-521B24AC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61F60-96B5-4BC9-A1DC-FD3A9CBDA43F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959CF-F570-BCD9-672A-4B21AD8D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Visual Studio 2022 Projects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CC822-4807-E661-306E-AA00C5C4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BDCCD-B71D-4505-94C8-486E537C9F90}" type="slidenum">
              <a:rPr lang="en-CA" smtClean="0"/>
              <a:pPr>
                <a:defRPr/>
              </a:pPr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7402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373E52-94F3-B78A-6EF6-28B7B83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Creating a new VS2022 project for a CTEC1332 program in L117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4F2C2E-428E-485E-441B-DFB37D85D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Open Visual Studio 2022 and create a new Empty C++ Windows Console project.</a:t>
            </a:r>
            <a:br>
              <a:rPr lang="en-US" dirty="0"/>
            </a:br>
            <a:endParaRPr lang="en-US" dirty="0"/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Choose a C++ Windows Console project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Select Empty Project.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Set the Location to your folder on drive E:.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Give the project a Name.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Place the solution and project in the same folder.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49747-21C6-0F20-1F36-521B24AC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61F60-96B5-4BC9-A1DC-FD3A9CBDA43F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959CF-F570-BCD9-672A-4B21AD8D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Visual Studio 2022 Projects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CC822-4807-E661-306E-AA00C5C4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BDCCD-B71D-4505-94C8-486E537C9F90}" type="slidenum">
              <a:rPr lang="en-CA" smtClean="0"/>
              <a:pPr>
                <a:defRPr/>
              </a:pPr>
              <a:t>66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274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373E52-94F3-B78A-6EF6-28B7B83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Creating a new VS2022 project for a CTEC1332 program in L117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4F2C2E-428E-485E-441B-DFB37D85D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Using File Explorer (or a Command Prompt), copy and paste the existing .c file in your new project folder.  Or go to the course web site, and download </a:t>
            </a:r>
            <a:r>
              <a:rPr lang="en-US" dirty="0" err="1">
                <a:latin typeface="Consolas" panose="020B0609020204030204" pitchFamily="49" charset="0"/>
              </a:rPr>
              <a:t>template.c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In VS, add the copied and pasted .c file to your new project.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Add/modify C code.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49747-21C6-0F20-1F36-521B24AC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61F60-96B5-4BC9-A1DC-FD3A9CBDA43F}" type="datetime1">
              <a:rPr lang="en-US" smtClean="0"/>
              <a:t>9/2/2023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959CF-F570-BCD9-672A-4B21AD8D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CC822-4807-E661-306E-AA00C5C4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BDCCD-B71D-4505-94C8-486E537C9F90}" type="slidenum">
              <a:rPr lang="en-CA" smtClean="0"/>
              <a:pPr>
                <a:defRPr/>
              </a:pPr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43264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373E52-94F3-B78A-6EF6-28B7B83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Creating a new VS2022 project for a CTEC1332 program in L117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4F2C2E-428E-485E-441B-DFB37D85D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Build and run your program.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If there are errors, correct them and repeat step 7.  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If the program doesn't work the way you want, repeat steps 6 and 7…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THIS IS THE HARD PART!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49747-21C6-0F20-1F36-521B24AC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61F60-96B5-4BC9-A1DC-FD3A9CBDA43F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959CF-F570-BCD9-672A-4B21AD8D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Visual Studio 2022 Projects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CC822-4807-E661-306E-AA00C5C4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BDCCD-B71D-4505-94C8-486E537C9F90}" type="slidenum">
              <a:rPr lang="en-CA" smtClean="0"/>
              <a:pPr>
                <a:defRPr/>
              </a:pPr>
              <a:t>68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61360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373E52-94F3-B78A-6EF6-28B7B83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Creating a new VS2022 project for a CTEC1332 program in L117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4F2C2E-428E-485E-441B-DFB37D85D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/>
              <a:t> Clean your project.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 Close the solution.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 Make an archive/backup of your project.  Keep the 3-2-1 rule in mind.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VERIFY THAT BACKUPS HAVE BEEN MADE!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49747-21C6-0F20-1F36-521B24AC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61F60-96B5-4BC9-A1DC-FD3A9CBDA43F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959CF-F570-BCD9-672A-4B21AD8D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Visual Studio 2022 Projects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CC822-4807-E661-306E-AA00C5C4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BDCCD-B71D-4505-94C8-486E537C9F90}" type="slidenum">
              <a:rPr lang="en-CA" smtClean="0"/>
              <a:pPr>
                <a:defRPr/>
              </a:pPr>
              <a:t>69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81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 Studio 2022 splash screen">
            <a:extLst>
              <a:ext uri="{FF2B5EF4-FFF2-40B4-BE49-F238E27FC236}">
                <a16:creationId xmlns:a16="http://schemas.microsoft.com/office/drawing/2014/main" id="{3A4317F6-A738-491C-A30A-6F49F8A30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416" y="548680"/>
            <a:ext cx="7487624" cy="4624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1660" y="544522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“splash screen” is shown while Visual Studio loads … it may take several seconds.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FEFF43-95E9-4235-96E9-94D8466C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2D5C3-D945-4883-8DB7-E720F3EAFD02}" type="datetime1">
              <a:rPr lang="en-US" smtClean="0"/>
              <a:t>9/2/2023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BD483-A1E7-4BCB-8A0E-A5A1C467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4EC33-9779-4CFD-A1FE-1ABCD49E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2646A-D6BF-49C7-9ADF-6771FFD4A9CA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6145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373E52-94F3-B78A-6EF6-28B7B83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Creating a new VS2022 project for a CTEC1332 program in L117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4F2C2E-428E-485E-441B-DFB37D85D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514350" indent="-514350">
              <a:buFont typeface="+mj-lt"/>
              <a:buAutoNum type="arabicPeriod" startAt="13"/>
            </a:pPr>
            <a:r>
              <a:rPr lang="en-US" dirty="0"/>
              <a:t>When you are ready to leave, </a:t>
            </a:r>
            <a:r>
              <a:rPr lang="en-US" b="1" dirty="0"/>
              <a:t>make sure</a:t>
            </a:r>
            <a:r>
              <a:rPr lang="en-US" dirty="0"/>
              <a:t> that you have done step 12, and delete your folder from drive E.  </a:t>
            </a:r>
            <a:r>
              <a:rPr lang="en-US" b="1" dirty="0">
                <a:solidFill>
                  <a:schemeClr val="accent2"/>
                </a:solidFill>
              </a:rPr>
              <a:t>YOU ARE RESPONSIBLE FOR THIS!!!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49747-21C6-0F20-1F36-521B24AC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61F60-96B5-4BC9-A1DC-FD3A9CBDA43F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959CF-F570-BCD9-672A-4B21AD8D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Visual Studio 2022 Projects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CC822-4807-E661-306E-AA00C5C4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BDCCD-B71D-4505-94C8-486E537C9F90}" type="slidenum">
              <a:rPr lang="en-CA" smtClean="0"/>
              <a:pPr>
                <a:defRPr/>
              </a:pPr>
              <a:t>70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17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Visual Studio 2022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9596" y="6096508"/>
            <a:ext cx="5384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This is the “Dark” </a:t>
            </a:r>
            <a:r>
              <a:rPr lang="en-US" sz="1400" dirty="0" err="1"/>
              <a:t>colour</a:t>
            </a:r>
            <a:r>
              <a:rPr lang="en-US" sz="1400" dirty="0"/>
              <a:t> theme (the default.)  It can be changed…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DB686-AE2A-4E94-A591-9E762E7B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B2D6A-B6FA-4343-A17C-F59AC85CB8A9}" type="datetime1">
              <a:rPr lang="en-US" smtClean="0"/>
              <a:t>9/2/2023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CA74-1F18-4193-A335-0B395855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D85C-CA09-4CE2-8B5B-80AC2E01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2FAC-11CE-4663-8899-6F8CFB57326B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  <p:pic>
        <p:nvPicPr>
          <p:cNvPr id="4" name="Picture 3" descr="Visual Studio 2022 &quot;Start Wizard&quot; window... Typically, you will choose &quot;Create a new project.&quot;">
            <a:extLst>
              <a:ext uri="{FF2B5EF4-FFF2-40B4-BE49-F238E27FC236}">
                <a16:creationId xmlns:a16="http://schemas.microsoft.com/office/drawing/2014/main" id="{827F7655-10BB-49C6-932A-CFA7BA267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1699" y="1555847"/>
            <a:ext cx="6608634" cy="4399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1807F1-CB7D-435A-A9F8-DD0FBD860B1F}"/>
              </a:ext>
            </a:extLst>
          </p:cNvPr>
          <p:cNvSpPr/>
          <p:nvPr/>
        </p:nvSpPr>
        <p:spPr>
          <a:xfrm>
            <a:off x="5436096" y="3861048"/>
            <a:ext cx="2448272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>
                <a:solidFill>
                  <a:schemeClr val="tx2"/>
                </a:solidFill>
              </a:rPr>
              <a:t>Create A New Project (Alternate Ways)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71" y="1659796"/>
            <a:ext cx="8363272" cy="1252736"/>
          </a:xfrm>
        </p:spPr>
        <p:txBody>
          <a:bodyPr/>
          <a:lstStyle/>
          <a:p>
            <a:r>
              <a:rPr lang="en-CA" dirty="0"/>
              <a:t>From the </a:t>
            </a:r>
            <a:r>
              <a:rPr lang="en-CA" b="1" dirty="0"/>
              <a:t>File</a:t>
            </a:r>
            <a:r>
              <a:rPr lang="en-CA" dirty="0"/>
              <a:t> menu, select </a:t>
            </a:r>
            <a:r>
              <a:rPr lang="en-CA" b="1" dirty="0"/>
              <a:t>New</a:t>
            </a:r>
            <a:r>
              <a:rPr lang="en-CA" dirty="0"/>
              <a:t>, then </a:t>
            </a:r>
            <a:r>
              <a:rPr lang="en-CA" b="1" dirty="0"/>
              <a:t>Project…</a:t>
            </a:r>
          </a:p>
          <a:p>
            <a:r>
              <a:rPr lang="en-CA" dirty="0"/>
              <a:t>You can also press </a:t>
            </a:r>
            <a:r>
              <a:rPr lang="en-CA" b="1" dirty="0" err="1"/>
              <a:t>Ctrl+Shift+N</a:t>
            </a:r>
            <a:r>
              <a:rPr lang="en-CA" dirty="0"/>
              <a:t> instead</a:t>
            </a:r>
          </a:p>
        </p:txBody>
      </p:sp>
      <p:grpSp>
        <p:nvGrpSpPr>
          <p:cNvPr id="14" name="Group 13" descr="Top of Visual Studio window, showing the File menu, New item, and Project... submenu item.">
            <a:extLst>
              <a:ext uri="{FF2B5EF4-FFF2-40B4-BE49-F238E27FC236}">
                <a16:creationId xmlns:a16="http://schemas.microsoft.com/office/drawing/2014/main" id="{A359D78B-8476-4FBF-8DC2-6EC2A1101963}"/>
              </a:ext>
            </a:extLst>
          </p:cNvPr>
          <p:cNvGrpSpPr/>
          <p:nvPr/>
        </p:nvGrpSpPr>
        <p:grpSpPr>
          <a:xfrm>
            <a:off x="457187" y="3496426"/>
            <a:ext cx="7859229" cy="1881371"/>
            <a:chOff x="457187" y="3496426"/>
            <a:chExt cx="7859229" cy="18813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3496426"/>
              <a:ext cx="7488833" cy="18813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27583" y="3789040"/>
              <a:ext cx="504057" cy="3600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187" y="3789040"/>
              <a:ext cx="298389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53580" y="4077072"/>
              <a:ext cx="504057" cy="3600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29644" y="4077072"/>
              <a:ext cx="298389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38605" y="4104032"/>
              <a:ext cx="3989779" cy="3600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68209" y="4104032"/>
              <a:ext cx="298389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C627C-F240-4303-B6BC-FFB9F2CD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F24DF4-533F-492D-B0CB-10FE6555EC0C}" type="datetime1">
              <a:rPr lang="en-US" smtClean="0"/>
              <a:t>9/2/2023</a:t>
            </a:fld>
            <a:endParaRPr lang="en-C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6D5688-47B4-48F6-866B-CA4791F9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Visual Studio 2022 Projects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655B8AF-B4DF-40A8-8647-22589A3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382A1-7C8B-4295-BA5E-846881F3807B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10EB27-8410-43E0-7FBD-B995E5731DB9}"/>
              </a:ext>
            </a:extLst>
          </p:cNvPr>
          <p:cNvSpPr txBox="1"/>
          <p:nvPr/>
        </p:nvSpPr>
        <p:spPr>
          <a:xfrm>
            <a:off x="2564169" y="5985403"/>
            <a:ext cx="4309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This is the “Blue” </a:t>
            </a:r>
            <a:r>
              <a:rPr lang="en-US" sz="1400" dirty="0" err="1"/>
              <a:t>colour</a:t>
            </a:r>
            <a:r>
              <a:rPr lang="en-US" sz="1400" dirty="0"/>
              <a:t> theme on Mike Boldin's PC.</a:t>
            </a:r>
          </a:p>
        </p:txBody>
      </p:sp>
    </p:spTree>
    <p:extLst>
      <p:ext uri="{BB962C8B-B14F-4D97-AF65-F5344CB8AC3E}">
        <p14:creationId xmlns:p14="http://schemas.microsoft.com/office/powerpoint/2010/main" val="2703607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mporary Portrait">
  <a:themeElements>
    <a:clrScheme name="Contemporary Portrait.po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.po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ontemporary Portrait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7522</TotalTime>
  <Words>3604</Words>
  <Application>Microsoft Office PowerPoint</Application>
  <PresentationFormat>On-screen Show (4:3)</PresentationFormat>
  <Paragraphs>477</Paragraphs>
  <Slides>70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Arial</vt:lpstr>
      <vt:lpstr>Arial Black</vt:lpstr>
      <vt:lpstr>Calibri</vt:lpstr>
      <vt:lpstr>Consolas</vt:lpstr>
      <vt:lpstr>Monotype Sorts</vt:lpstr>
      <vt:lpstr>Segoe UI Emoji</vt:lpstr>
      <vt:lpstr>Tahoma</vt:lpstr>
      <vt:lpstr>Times New Roman</vt:lpstr>
      <vt:lpstr>Office Theme</vt:lpstr>
      <vt:lpstr>Contemporary Portrait</vt:lpstr>
      <vt:lpstr>Creating Projects using Microsoft Visual Studio 2022</vt:lpstr>
      <vt:lpstr>Part 1:  Basic operation</vt:lpstr>
      <vt:lpstr>Starting Visual Studio 2022</vt:lpstr>
      <vt:lpstr>Starting Visual Studio 2022</vt:lpstr>
      <vt:lpstr>Starting Visual Studio 2022</vt:lpstr>
      <vt:lpstr>Starting Visual Studio 2022</vt:lpstr>
      <vt:lpstr>PowerPoint Presentation</vt:lpstr>
      <vt:lpstr>Visual Studio 2022</vt:lpstr>
      <vt:lpstr>Create A New Project (Alternate Ways)</vt:lpstr>
      <vt:lpstr>The “Create a new project” dialog box appears</vt:lpstr>
      <vt:lpstr>The “Configure your new project” dialog box appears</vt:lpstr>
      <vt:lpstr>Step 1. Choose the Project Location</vt:lpstr>
      <vt:lpstr>Step 1. Choose the Project Location</vt:lpstr>
      <vt:lpstr>Step 1. Choose the Project Location</vt:lpstr>
      <vt:lpstr>Step 1. Project Location Examples</vt:lpstr>
      <vt:lpstr>Step 1. Suggested Project Location in L17</vt:lpstr>
      <vt:lpstr>Step 1. Suggested Project Location in L17</vt:lpstr>
      <vt:lpstr>Step 2.  Give the Project a Name</vt:lpstr>
      <vt:lpstr>Step 3.  One Directory Only</vt:lpstr>
      <vt:lpstr>Step 4.  Create the Project</vt:lpstr>
      <vt:lpstr>Step 4.  Project Example Details…</vt:lpstr>
      <vt:lpstr>New Project Created</vt:lpstr>
      <vt:lpstr>Empty Project Folder Example</vt:lpstr>
      <vt:lpstr>Adding A C File to Your Project</vt:lpstr>
      <vt:lpstr>Adding A C File to Your Project (continued)</vt:lpstr>
      <vt:lpstr>Adding A C File to Your Project (continued)</vt:lpstr>
      <vt:lpstr>[Method 1] Adding an existing C file</vt:lpstr>
      <vt:lpstr>Downloading the Template</vt:lpstr>
      <vt:lpstr>[Method 1] Adding an existing C file</vt:lpstr>
      <vt:lpstr>[Method 2] Adding a new C file</vt:lpstr>
      <vt:lpstr>[Method 2] Adding a new C file</vt:lpstr>
      <vt:lpstr>Project Folder Example with C File</vt:lpstr>
      <vt:lpstr>Editing and Building</vt:lpstr>
      <vt:lpstr>Editing Your C File</vt:lpstr>
      <vt:lpstr>Template:  Comment Block</vt:lpstr>
      <vt:lpstr>Template:  Code</vt:lpstr>
      <vt:lpstr>Running the Program</vt:lpstr>
      <vt:lpstr>When you are done</vt:lpstr>
      <vt:lpstr>Part 2:  Managing Your Files</vt:lpstr>
      <vt:lpstr>The resulting files and folders</vt:lpstr>
      <vt:lpstr>The resulting files and folders</vt:lpstr>
      <vt:lpstr>The resulting files and folders</vt:lpstr>
      <vt:lpstr>Backing up your work</vt:lpstr>
      <vt:lpstr>Backing up your work</vt:lpstr>
      <vt:lpstr>Re-opening a project</vt:lpstr>
      <vt:lpstr>Cleaning a project</vt:lpstr>
      <vt:lpstr>Backing up your work</vt:lpstr>
      <vt:lpstr>Email your backups</vt:lpstr>
      <vt:lpstr>Email your backups</vt:lpstr>
      <vt:lpstr>You can never have too many backups!</vt:lpstr>
      <vt:lpstr>The “3-2-1 backup rule” gives you choices:</vt:lpstr>
      <vt:lpstr>Part 3:   working with existing code</vt:lpstr>
      <vt:lpstr>Using code from a previous project</vt:lpstr>
      <vt:lpstr>Using code from a previous project</vt:lpstr>
      <vt:lpstr>Using code from a previous project</vt:lpstr>
      <vt:lpstr>Using code from a previous project</vt:lpstr>
      <vt:lpstr>Using code from a previous project</vt:lpstr>
      <vt:lpstr>Using code from a previous project</vt:lpstr>
      <vt:lpstr>Using code from a previous project</vt:lpstr>
      <vt:lpstr>Adding an existing file in VS</vt:lpstr>
      <vt:lpstr>Adding an existing file in VS</vt:lpstr>
      <vt:lpstr>Adding an existing file in VS</vt:lpstr>
      <vt:lpstr>Modify, build and run</vt:lpstr>
      <vt:lpstr>Summary</vt:lpstr>
      <vt:lpstr>Creating a new VS2022 project for a CTEC1332 program in L117</vt:lpstr>
      <vt:lpstr>Creating a new VS2022 project for a CTEC1332 program in L117</vt:lpstr>
      <vt:lpstr>Creating a new VS2022 project for a CTEC1332 program in L117</vt:lpstr>
      <vt:lpstr>Creating a new VS2022 project for a CTEC1332 program in L117</vt:lpstr>
      <vt:lpstr>Creating a new VS2022 project for a CTEC1332 program in L117</vt:lpstr>
      <vt:lpstr>Creating a new VS2022 project for a CTEC1332 program in L117</vt:lpstr>
    </vt:vector>
  </TitlesOfParts>
  <Company>Niagara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Studio 2022 Project Guide</dc:title>
  <dc:creator>mboldin</dc:creator>
  <cp:lastModifiedBy>Mike Boldin</cp:lastModifiedBy>
  <cp:revision>200</cp:revision>
  <dcterms:created xsi:type="dcterms:W3CDTF">2010-05-25T20:08:12Z</dcterms:created>
  <dcterms:modified xsi:type="dcterms:W3CDTF">2023-09-02T20:48:15Z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c8737e-4a28-4017-b4ee-087b55ef5299_Enabled">
    <vt:lpwstr>true</vt:lpwstr>
  </property>
  <property fmtid="{D5CDD505-2E9C-101B-9397-08002B2CF9AE}" pid="3" name="MSIP_Label_1ac8737e-4a28-4017-b4ee-087b55ef5299_SetDate">
    <vt:lpwstr>2022-09-06T22:27:54Z</vt:lpwstr>
  </property>
  <property fmtid="{D5CDD505-2E9C-101B-9397-08002B2CF9AE}" pid="4" name="MSIP_Label_1ac8737e-4a28-4017-b4ee-087b55ef5299_Method">
    <vt:lpwstr>Standard</vt:lpwstr>
  </property>
  <property fmtid="{D5CDD505-2E9C-101B-9397-08002B2CF9AE}" pid="5" name="MSIP_Label_1ac8737e-4a28-4017-b4ee-087b55ef5299_Name">
    <vt:lpwstr>General</vt:lpwstr>
  </property>
  <property fmtid="{D5CDD505-2E9C-101B-9397-08002B2CF9AE}" pid="6" name="MSIP_Label_1ac8737e-4a28-4017-b4ee-087b55ef5299_SiteId">
    <vt:lpwstr>0edf0ac2-4bf0-4a8e-90b2-b3f527902fb9</vt:lpwstr>
  </property>
  <property fmtid="{D5CDD505-2E9C-101B-9397-08002B2CF9AE}" pid="7" name="MSIP_Label_1ac8737e-4a28-4017-b4ee-087b55ef5299_ActionId">
    <vt:lpwstr>395c05ff-52dc-4e80-9706-1c6073e814f3</vt:lpwstr>
  </property>
  <property fmtid="{D5CDD505-2E9C-101B-9397-08002B2CF9AE}" pid="8" name="MSIP_Label_1ac8737e-4a28-4017-b4ee-087b55ef5299_ContentBits">
    <vt:lpwstr>0</vt:lpwstr>
  </property>
</Properties>
</file>