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8" r:id="rId2"/>
    <p:sldId id="260" r:id="rId3"/>
    <p:sldId id="261" r:id="rId4"/>
    <p:sldId id="282" r:id="rId5"/>
    <p:sldId id="283" r:id="rId6"/>
    <p:sldId id="263" r:id="rId7"/>
    <p:sldId id="273" r:id="rId8"/>
    <p:sldId id="277" r:id="rId9"/>
    <p:sldId id="270" r:id="rId10"/>
    <p:sldId id="264" r:id="rId11"/>
    <p:sldId id="265" r:id="rId12"/>
    <p:sldId id="266" r:id="rId13"/>
    <p:sldId id="279" r:id="rId14"/>
    <p:sldId id="267" r:id="rId15"/>
    <p:sldId id="280" r:id="rId16"/>
    <p:sldId id="281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8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08" d="100"/>
          <a:sy n="108" d="100"/>
        </p:scale>
        <p:origin x="10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136BE-977A-4868-A5D6-7AF59BE00740}" type="datetimeFigureOut">
              <a:rPr lang="en-CA" smtClean="0"/>
              <a:t>2020-09-02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72EA-3C93-45A8-90EC-F25F8BF583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795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9463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452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33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5867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471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4676-4104-433D-96B0-CED563678F36}" type="datetime1">
              <a:rPr lang="en-US" smtClean="0"/>
              <a:t>9/2/2020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70E6-24ED-4AA6-8790-13769BEE40CA}" type="datetime1">
              <a:rPr lang="en-US" smtClean="0"/>
              <a:t>9/2/2020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6EB2-2598-41FF-9AC2-1F8212CEC276}" type="datetime1">
              <a:rPr lang="en-US" smtClean="0"/>
              <a:t>9/2/2020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C542-72CF-45FE-9D41-F7548E6758BB}" type="datetime1">
              <a:rPr lang="en-US" smtClean="0"/>
              <a:t>9/2/2020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A344-E91F-4BC2-8CC4-AE7A583F9EC8}" type="datetime1">
              <a:rPr lang="en-US" smtClean="0"/>
              <a:t>9/2/2020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0C1F-15FE-4D6A-ABF2-B02FDB0964FD}" type="datetime1">
              <a:rPr lang="en-US" smtClean="0"/>
              <a:t>9/2/2020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BCE9-857F-45B3-ABE1-DCBF215A9B9E}" type="datetime1">
              <a:rPr lang="en-US" smtClean="0"/>
              <a:t>9/2/2020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CBE4-DCA7-4A64-8470-CF5B3AA8F0F8}" type="datetime1">
              <a:rPr lang="en-US" smtClean="0"/>
              <a:t>9/2/2020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9960-A287-4DD4-9B35-00A65D34EB7E}" type="datetime1">
              <a:rPr lang="en-US" smtClean="0"/>
              <a:t>9/2/2020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5D3-7A5A-46E1-A785-73F206B01FFA}" type="datetime1">
              <a:rPr lang="en-US" smtClean="0"/>
              <a:t>9/2/2020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D6F7B-CB10-4726-945D-40EE2A85F2B8}" type="datetime1">
              <a:rPr lang="en-US" smtClean="0"/>
              <a:t>9/2/2020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boldin@niagarac.on.c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_(programming_language)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iz.com/c-programming/list-all-keywords-c-languag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slideBackground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5463"/>
          </a:xfr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Programming in C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(Part 1)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625624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CTEC1332  Software Engineering Practices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43808" y="6093296"/>
            <a:ext cx="327653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Version </a:t>
            </a:r>
            <a:r>
              <a:rPr lang="en-US" sz="1400" b="1" dirty="0"/>
              <a:t>1.2</a:t>
            </a:r>
            <a:r>
              <a:rPr lang="en-US" sz="1400" dirty="0"/>
              <a:t>;  Last Modified:  </a:t>
            </a:r>
            <a:fld id="{518F1503-A373-6349-AE94-EDDA235E2FF5}" type="datetime1">
              <a:rPr lang="en-CA" sz="1400" smtClean="0"/>
              <a:t>2020-09-02</a:t>
            </a:fld>
            <a:endParaRPr lang="en-CA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Maintainability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0"/>
            <a:r>
              <a:rPr lang="en-US" dirty="0"/>
              <a:t>One way to achieve this is to use a </a:t>
            </a:r>
            <a:r>
              <a:rPr lang="en-US" b="1" dirty="0"/>
              <a:t>consistent programming style</a:t>
            </a:r>
            <a:r>
              <a:rPr lang="en-US" dirty="0"/>
              <a:t> in each of your programs.</a:t>
            </a:r>
          </a:p>
          <a:p>
            <a:pPr marL="698500"/>
            <a:r>
              <a:rPr lang="en-US" dirty="0"/>
              <a:t>Some issues are purely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religious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, i.e., personal preference.</a:t>
            </a:r>
          </a:p>
          <a:p>
            <a:pPr marL="698500"/>
            <a:r>
              <a:rPr lang="en-US" dirty="0"/>
              <a:t>Whichever style you use, the key is </a:t>
            </a:r>
            <a:r>
              <a:rPr lang="en-US" b="1" u="sng" dirty="0"/>
              <a:t>consistency</a:t>
            </a:r>
            <a:r>
              <a:rPr lang="en-US" dirty="0"/>
              <a:t>!  Pick your own style and stick with it!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244349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0"/>
            <a:r>
              <a:rPr lang="en-US" dirty="0"/>
              <a:t>Use </a:t>
            </a:r>
            <a:r>
              <a:rPr lang="en-US" b="1" dirty="0"/>
              <a:t>meaningful</a:t>
            </a:r>
            <a:r>
              <a:rPr lang="en-US" dirty="0"/>
              <a:t>, </a:t>
            </a:r>
            <a:r>
              <a:rPr lang="en-US" u="sng" dirty="0"/>
              <a:t>self-documenting</a:t>
            </a:r>
            <a:r>
              <a:rPr lang="en-US" b="1" dirty="0"/>
              <a:t> </a:t>
            </a:r>
            <a:r>
              <a:rPr lang="en-US" dirty="0"/>
              <a:t>names for all variables, constants, and functions.</a:t>
            </a:r>
          </a:p>
          <a:p>
            <a:pPr marL="698500"/>
            <a:r>
              <a:rPr lang="en-US" dirty="0"/>
              <a:t>Declare one variable or constant at a time.</a:t>
            </a:r>
          </a:p>
          <a:p>
            <a:pPr marL="698500"/>
            <a:r>
              <a:rPr lang="en-US" dirty="0"/>
              <a:t>Use a </a:t>
            </a:r>
            <a:r>
              <a:rPr lang="en-US" b="1" dirty="0"/>
              <a:t>comment</a:t>
            </a:r>
            <a:r>
              <a:rPr lang="en-US" dirty="0"/>
              <a:t> for each variable to explain its use and units, if applicable.  </a:t>
            </a:r>
          </a:p>
          <a:p>
            <a:pPr marL="698500"/>
            <a:r>
              <a:rPr lang="en-US" dirty="0"/>
              <a:t>For example,</a:t>
            </a:r>
            <a:br>
              <a:rPr lang="en-US" dirty="0"/>
            </a:br>
            <a:br>
              <a:rPr lang="en-US" dirty="0"/>
            </a:br>
            <a:r>
              <a:rPr lang="en-US" sz="1800" b="1" dirty="0">
                <a:solidFill>
                  <a:srgbClr val="0000FF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double</a:t>
            </a:r>
            <a:r>
              <a:rPr lang="en-US" sz="1800" b="1" dirty="0">
                <a:latin typeface="Lucida Sans Typewriter" charset="0"/>
                <a:cs typeface="Lucida Sans Typewriter" charset="0"/>
                <a:sym typeface="Lucida Sans Typewriter" charset="0"/>
              </a:rPr>
              <a:t> </a:t>
            </a:r>
            <a:r>
              <a:rPr lang="en-US" sz="1800" b="1" dirty="0" err="1">
                <a:latin typeface="Lucida Sans Typewriter" charset="0"/>
                <a:cs typeface="Lucida Sans Typewriter" charset="0"/>
                <a:sym typeface="Lucida Sans Typewriter" charset="0"/>
              </a:rPr>
              <a:t>Vfwd</a:t>
            </a:r>
            <a:r>
              <a:rPr lang="en-US" sz="1800" b="1" dirty="0">
                <a:latin typeface="Lucida Sans Typewriter" charset="0"/>
                <a:cs typeface="Lucida Sans Typewriter" charset="0"/>
                <a:sym typeface="Lucida Sans Typewriter" charset="0"/>
              </a:rPr>
              <a:t> ; </a:t>
            </a:r>
            <a:r>
              <a:rPr lang="en-US" sz="1800" b="1" dirty="0">
                <a:solidFill>
                  <a:schemeClr val="accent3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/* diode forward voltage in volts */</a:t>
            </a:r>
            <a:endParaRPr lang="en-US" sz="1800" b="1" dirty="0">
              <a:solidFill>
                <a:schemeClr val="accent3"/>
              </a:solidFill>
              <a:latin typeface="Lucida Sans Typewriter" charset="0"/>
              <a:ea typeface="ヒラギノ角ゴ ProN W6" charset="0"/>
              <a:cs typeface="ヒラギノ角ゴ ProN W6" charset="0"/>
              <a:sym typeface="Lucida Sans Typewriter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277531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1350" indent="-285750"/>
            <a:r>
              <a:rPr lang="en-US" dirty="0"/>
              <a:t>Names can consist of a combination of lower-case and upper-case </a:t>
            </a:r>
            <a:r>
              <a:rPr lang="en-US" b="1" dirty="0"/>
              <a:t>letters</a:t>
            </a:r>
            <a:r>
              <a:rPr lang="en-US" dirty="0"/>
              <a:t>, </a:t>
            </a:r>
            <a:r>
              <a:rPr lang="en-US" b="1" dirty="0"/>
              <a:t>digits</a:t>
            </a:r>
            <a:r>
              <a:rPr lang="en-US" dirty="0"/>
              <a:t>, and underscores (</a:t>
            </a:r>
            <a:r>
              <a:rPr lang="en-US" b="1" dirty="0"/>
              <a:t>_</a:t>
            </a:r>
            <a:r>
              <a:rPr lang="en-US" dirty="0"/>
              <a:t>)</a:t>
            </a:r>
          </a:p>
          <a:p>
            <a:pPr marL="641350" indent="-285750"/>
            <a:endParaRPr lang="en-US" dirty="0"/>
          </a:p>
          <a:p>
            <a:pPr marL="641350" indent="-285750"/>
            <a:r>
              <a:rPr lang="en-US" dirty="0"/>
              <a:t>Names are </a:t>
            </a:r>
            <a:r>
              <a:rPr lang="en-US" b="1" dirty="0"/>
              <a:t>case-sensitive</a:t>
            </a:r>
            <a:br>
              <a:rPr lang="en-US" dirty="0"/>
            </a:br>
            <a:endParaRPr lang="en-US" dirty="0"/>
          </a:p>
          <a:p>
            <a:pPr marL="641350" indent="-285750"/>
            <a:r>
              <a:rPr lang="en-US" dirty="0"/>
              <a:t>Do not begin a name with an underscore</a:t>
            </a:r>
          </a:p>
          <a:p>
            <a:pPr marL="35560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2719844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0"/>
            <a:r>
              <a:rPr lang="en-US" dirty="0"/>
              <a:t>Sometimes, simple variable names are OK.  For example,</a:t>
            </a:r>
            <a:br>
              <a:rPr lang="en-US" dirty="0"/>
            </a:br>
            <a:br>
              <a:rPr lang="en-US" dirty="0"/>
            </a:br>
            <a:r>
              <a:rPr lang="en-US" sz="2400" b="1" dirty="0">
                <a:solidFill>
                  <a:srgbClr val="0000FF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int</a:t>
            </a:r>
            <a:r>
              <a:rPr lang="en-US" sz="2400" b="1" dirty="0">
                <a:latin typeface="Lucida Sans Typewriter" charset="0"/>
                <a:cs typeface="Lucida Sans Typewriter" charset="0"/>
                <a:sym typeface="Lucida Sans Typewriter" charset="0"/>
              </a:rPr>
              <a:t> </a:t>
            </a:r>
            <a:r>
              <a:rPr lang="en-US" sz="2400" b="1" dirty="0" err="1">
                <a:latin typeface="Lucida Sans Typewriter" charset="0"/>
                <a:cs typeface="Lucida Sans Typewriter" charset="0"/>
                <a:sym typeface="Lucida Sans Typewriter" charset="0"/>
              </a:rPr>
              <a:t>i</a:t>
            </a:r>
            <a:r>
              <a:rPr lang="en-US" sz="2400" b="1" dirty="0">
                <a:latin typeface="Lucida Sans Typewriter" charset="0"/>
                <a:cs typeface="Lucida Sans Typewriter" charset="0"/>
                <a:sym typeface="Lucida Sans Typewriter" charset="0"/>
              </a:rPr>
              <a:t> ; </a:t>
            </a:r>
            <a:r>
              <a:rPr lang="en-US" sz="2400" b="1" dirty="0">
                <a:solidFill>
                  <a:schemeClr val="accent3"/>
                </a:solidFill>
                <a:latin typeface="Lucida Sans Typewriter" charset="0"/>
                <a:cs typeface="Lucida Sans Typewriter" charset="0"/>
                <a:sym typeface="Lucida Sans Typewriter" charset="0"/>
              </a:rPr>
              <a:t>// loop counter</a:t>
            </a:r>
            <a:endParaRPr lang="en-US" sz="1800" b="1" dirty="0">
              <a:solidFill>
                <a:schemeClr val="accent3"/>
              </a:solidFill>
              <a:latin typeface="Lucida Sans Typewriter" charset="0"/>
              <a:ea typeface="ヒラギノ角ゴ ProN W6" charset="0"/>
              <a:cs typeface="ヒラギノ角ゴ ProN W6" charset="0"/>
              <a:sym typeface="Lucida Sans Typewriter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1516843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Spacing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98500"/>
            <a:r>
              <a:rPr lang="en-US" dirty="0"/>
              <a:t>Use both   horizontal  (spaces,  tabs)  and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vertical (blank lines) spacing in your code.</a:t>
            </a:r>
            <a:br>
              <a:rPr lang="en-US" dirty="0"/>
            </a:br>
            <a:endParaRPr lang="en-US" dirty="0"/>
          </a:p>
          <a:p>
            <a:pPr marL="698500"/>
            <a:r>
              <a:rPr lang="en-US" dirty="0"/>
              <a:t>Saving disk space has not been a concern since the 1980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s!</a:t>
            </a:r>
            <a:br>
              <a:rPr lang="en-US" dirty="0"/>
            </a:br>
            <a:endParaRPr lang="en-US" dirty="0"/>
          </a:p>
          <a:p>
            <a:pPr marL="698500"/>
            <a:r>
              <a:rPr lang="en-US" b="1" dirty="0"/>
              <a:t>Makes your code more readable</a:t>
            </a:r>
            <a:r>
              <a:rPr lang="en-US" dirty="0"/>
              <a:t>, both on screen and on paper, for you and for others!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4044582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98500"/>
            <a:r>
              <a:rPr lang="en-US" dirty="0"/>
              <a:t>Comments ideally explain </a:t>
            </a:r>
            <a:r>
              <a:rPr lang="en-US" b="1" dirty="0"/>
              <a:t>why</a:t>
            </a:r>
            <a:r>
              <a:rPr lang="en-US" dirty="0"/>
              <a:t> you made a particular decision when coding</a:t>
            </a:r>
          </a:p>
          <a:p>
            <a:pPr marL="698500"/>
            <a:endParaRPr lang="en-US" dirty="0"/>
          </a:p>
          <a:p>
            <a:pPr marL="698500"/>
            <a:r>
              <a:rPr lang="en-US" dirty="0"/>
              <a:t>Traditional </a:t>
            </a:r>
            <a:r>
              <a:rPr lang="en-US" b="1" dirty="0"/>
              <a:t>block</a:t>
            </a:r>
            <a:r>
              <a:rPr lang="en-US" dirty="0"/>
              <a:t> comments begin with a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</a:rPr>
              <a:t>/*</a:t>
            </a:r>
            <a:r>
              <a:rPr lang="en-US" dirty="0"/>
              <a:t> and end with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</a:rPr>
              <a:t>*/</a:t>
            </a:r>
            <a:r>
              <a:rPr lang="en-US" dirty="0"/>
              <a:t>, and may span multiple lines</a:t>
            </a:r>
          </a:p>
          <a:p>
            <a:pPr marL="698500"/>
            <a:endParaRPr lang="en-US" dirty="0"/>
          </a:p>
          <a:p>
            <a:pPr marL="698500"/>
            <a:r>
              <a:rPr lang="en-US" dirty="0"/>
              <a:t>C++-style </a:t>
            </a:r>
            <a:r>
              <a:rPr lang="en-US" b="1" dirty="0"/>
              <a:t>inline</a:t>
            </a:r>
            <a:r>
              <a:rPr lang="en-US" dirty="0"/>
              <a:t> comments begin with a </a:t>
            </a:r>
            <a:r>
              <a:rPr lang="en-US" b="1" dirty="0">
                <a:solidFill>
                  <a:srgbClr val="00B050"/>
                </a:solidFill>
                <a:latin typeface="Consolas" panose="020B0609020204030204" pitchFamily="49" charset="0"/>
              </a:rPr>
              <a:t>//</a:t>
            </a:r>
            <a:r>
              <a:rPr lang="en-US" dirty="0"/>
              <a:t> and continue to the end of the same line</a:t>
            </a:r>
          </a:p>
          <a:p>
            <a:pPr marL="698500"/>
            <a:endParaRPr lang="en-US" dirty="0"/>
          </a:p>
          <a:p>
            <a:pPr marL="6985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849331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98500"/>
            <a:r>
              <a:rPr lang="en-US" dirty="0"/>
              <a:t>Comments are </a:t>
            </a:r>
            <a:r>
              <a:rPr lang="en-US" b="1" dirty="0"/>
              <a:t>not</a:t>
            </a:r>
            <a:r>
              <a:rPr lang="en-US" dirty="0"/>
              <a:t> part of the code</a:t>
            </a:r>
            <a:br>
              <a:rPr lang="en-US" dirty="0"/>
            </a:br>
            <a:endParaRPr lang="en-US" dirty="0"/>
          </a:p>
          <a:p>
            <a:pPr marL="35560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  <a:t>/*  This is a block comment (on one line) */</a:t>
            </a:r>
          </a:p>
          <a:p>
            <a:pPr marL="355600" indent="0">
              <a:buNone/>
            </a:pPr>
            <a:endParaRPr lang="en-US" sz="2400" dirty="0"/>
          </a:p>
          <a:p>
            <a:pPr marL="355600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  <a:t>/*</a:t>
            </a:r>
            <a:b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</a:br>
            <a: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  <a:t> *  This is a block comment </a:t>
            </a:r>
            <a:b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</a:br>
            <a: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  <a:t> *  (on multiple lines)</a:t>
            </a:r>
            <a:b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</a:br>
            <a: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  <a:t> */</a:t>
            </a:r>
            <a:endParaRPr lang="en-US" sz="2400" dirty="0">
              <a:latin typeface="Consolas" panose="020B0609020204030204" pitchFamily="49" charset="0"/>
            </a:endParaRPr>
          </a:p>
          <a:p>
            <a:pPr marL="355600" indent="0">
              <a:buNone/>
            </a:pPr>
            <a:endParaRPr lang="en-US" sz="2400" dirty="0">
              <a:latin typeface="Consolas" panose="020B0609020204030204" pitchFamily="49" charset="0"/>
            </a:endParaRPr>
          </a:p>
          <a:p>
            <a:pPr marL="3556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sum += number ; </a:t>
            </a:r>
            <a:r>
              <a:rPr lang="en-US" sz="2400" b="1" dirty="0">
                <a:solidFill>
                  <a:srgbClr val="00B050"/>
                </a:solidFill>
                <a:latin typeface="Consolas" panose="020B0609020204030204" pitchFamily="49" charset="0"/>
              </a:rPr>
              <a:t>// This is an inline comment</a:t>
            </a:r>
          </a:p>
          <a:p>
            <a:pPr marL="6985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2120682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Program Comment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0"/>
            <a:r>
              <a:rPr lang="en-US" dirty="0"/>
              <a:t>Includes a summary of what the program does</a:t>
            </a:r>
            <a:br>
              <a:rPr lang="en-US" dirty="0"/>
            </a:br>
            <a:endParaRPr lang="en-US" dirty="0"/>
          </a:p>
          <a:p>
            <a:pPr marL="698500"/>
            <a:r>
              <a:rPr lang="en-US" dirty="0"/>
              <a:t>Contains the programmer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s (or programmers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) name(s)</a:t>
            </a:r>
            <a:br>
              <a:rPr lang="en-US" dirty="0"/>
            </a:br>
            <a:endParaRPr lang="en-US" dirty="0"/>
          </a:p>
          <a:p>
            <a:pPr marL="698500"/>
            <a:r>
              <a:rPr lang="en-US" dirty="0"/>
              <a:t>May contain a </a:t>
            </a:r>
            <a:r>
              <a:rPr lang="en-US" u="sng" dirty="0"/>
              <a:t>revision history</a:t>
            </a:r>
            <a:r>
              <a:rPr lang="en-US" dirty="0"/>
              <a:t>, listing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program maintenance activities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2905330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891540" y="148590"/>
            <a:ext cx="7360920" cy="1783080"/>
          </a:xfrm>
          <a:ln/>
          <a:extLst>
            <a:ext uri="{91240B29-F687-4f45-9708-019B960494DF}">
              <a14:hiddenLine xmlns="" xmlns:a14="http://schemas.microsoft.com/office/drawing/2010/main" w="12700">
                <a:solidFill>
                  <a:srgbClr val="FEFFF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Program Comment Block Example</a:t>
            </a:r>
          </a:p>
        </p:txBody>
      </p:sp>
      <p:sp>
        <p:nvSpPr>
          <p:cNvPr id="40962" name="AutoShape 2"/>
          <p:cNvSpPr>
            <a:spLocks/>
          </p:cNvSpPr>
          <p:nvPr/>
        </p:nvSpPr>
        <p:spPr bwMode="auto">
          <a:xfrm>
            <a:off x="947750" y="2204864"/>
            <a:ext cx="7304710" cy="3456384"/>
          </a:xfrm>
          <a:prstGeom prst="roundRect">
            <a:avLst>
              <a:gd name="adj" fmla="val 5745"/>
            </a:avLst>
          </a:prstGeom>
          <a:blipFill dpi="0" rotWithShape="0">
            <a:blip r:embed="rId2">
              <a:alphaModFix amt="76000"/>
            </a:blip>
            <a:srcRect/>
            <a:tile tx="0" ty="0" sx="100000" sy="100000" flip="none" algn="tl"/>
          </a:blipFill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82296" tIns="41148" rIns="82296" bIns="41148"/>
          <a:lstStyle/>
          <a:p>
            <a:endParaRPr lang="en-US"/>
          </a:p>
        </p:txBody>
      </p:sp>
      <p:sp>
        <p:nvSpPr>
          <p:cNvPr id="40963" name="Rectangle 3" descr="Program comment block example"/>
          <p:cNvSpPr>
            <a:spLocks/>
          </p:cNvSpPr>
          <p:nvPr/>
        </p:nvSpPr>
        <p:spPr bwMode="auto">
          <a:xfrm>
            <a:off x="1331640" y="2564904"/>
            <a:ext cx="635508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/*</a:t>
            </a:r>
            <a:b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</a:br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Calculate a simple voltage divider circuit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Mike Boldin, Niagara College Canada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&lt;</a:t>
            </a:r>
            <a:r>
              <a:rPr lang="en-US" sz="1600" b="1" u="sng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  <a:hlinkClick r:id="rId3"/>
              </a:rPr>
              <a:t>mboldin@niagaracollege.ca</a:t>
            </a:r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&gt;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Modification History: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--------------------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2014.06.10  Created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2014.06.12  Corrected number of </a:t>
            </a:r>
            <a:r>
              <a:rPr lang="en-US" sz="1600" b="1" dirty="0" err="1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dec.</a:t>
            </a:r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places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2018.05.09  Corrected email address</a:t>
            </a:r>
          </a:p>
          <a:p>
            <a:pPr algn="l"/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  2019.01.03  Ported back to C (LOL)</a:t>
            </a:r>
            <a:b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</a:br>
            <a:r>
              <a:rPr lang="en-US" sz="1600" b="1" dirty="0">
                <a:latin typeface="Lucida Sans Typewriter" charset="0"/>
                <a:ea typeface="ヒラギノ角ゴ Pro W3" charset="0"/>
                <a:cs typeface="Lucida Sans Typewriter" charset="0"/>
                <a:sym typeface="Lucida Sans Typewriter" charset="0"/>
              </a:rPr>
              <a:t> */</a:t>
            </a:r>
          </a:p>
          <a:p>
            <a:pPr algn="l"/>
            <a:endParaRPr lang="en-US" sz="1600" b="1" dirty="0">
              <a:latin typeface="Lucida Sans Typewriter" charset="0"/>
              <a:ea typeface="ヒラギノ角ゴ Pro W3" charset="0"/>
              <a:cs typeface="Lucida Sans Typewriter" charset="0"/>
              <a:sym typeface="Lucida Sans Typewriter" charset="0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D8445C-8D00-47A9-9D8C-594E3E2B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45517FD-C173-46C7-A638-E239DD0B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696FCC-4741-479E-A096-50DE1561EA87}" type="slidenum">
              <a:rPr lang="en-CA" smtClean="0"/>
              <a:pPr/>
              <a:t>18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74304A-90A0-46C6-AC70-B7F5880834E9}"/>
              </a:ext>
            </a:extLst>
          </p:cNvPr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407576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476672"/>
            <a:ext cx="83529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“Learning a programming language is like climbing a glass mountain”</a:t>
            </a:r>
          </a:p>
          <a:p>
            <a:endParaRPr lang="en-US" sz="4000" dirty="0"/>
          </a:p>
          <a:p>
            <a:r>
              <a:rPr lang="en-US" sz="2800" dirty="0"/>
              <a:t>There is so much to learn before you can do anything useful</a:t>
            </a:r>
            <a:endParaRPr lang="en-CA" sz="2800" dirty="0"/>
          </a:p>
        </p:txBody>
      </p:sp>
      <p:pic>
        <p:nvPicPr>
          <p:cNvPr id="9" name="Picture 8" descr="Gotta climb me a (glass) mountain...&#10;&#10;Ain't no (glass) mountain high enough!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6550" y="3580562"/>
            <a:ext cx="33909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0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4766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“Learning a programming language is like learning any new language”</a:t>
            </a:r>
          </a:p>
          <a:p>
            <a:endParaRPr lang="en-US" sz="4000" dirty="0"/>
          </a:p>
          <a:p>
            <a:r>
              <a:rPr lang="en-US" sz="4000" dirty="0"/>
              <a:t>You have to start with the fundamentals … and then move on from there.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46508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90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 is a general-purpose, </a:t>
            </a:r>
            <a:r>
              <a:rPr lang="en-US" b="1" dirty="0"/>
              <a:t>procedural</a:t>
            </a:r>
            <a:r>
              <a:rPr lang="en-US" dirty="0"/>
              <a:t> computer programming language.</a:t>
            </a:r>
          </a:p>
          <a:p>
            <a:r>
              <a:rPr lang="en-US" dirty="0"/>
              <a:t>Originally developed at Bell Labs by Dennis Ritchie around 1972</a:t>
            </a:r>
          </a:p>
          <a:p>
            <a:r>
              <a:rPr lang="en-US" dirty="0"/>
              <a:t>It supports </a:t>
            </a:r>
            <a:r>
              <a:rPr lang="en-US" b="1" dirty="0"/>
              <a:t>structured programming</a:t>
            </a:r>
            <a:r>
              <a:rPr lang="en-US" dirty="0"/>
              <a:t>, variable scope, and recursion, with a static type system.</a:t>
            </a:r>
          </a:p>
          <a:p>
            <a:r>
              <a:rPr lang="en-US" dirty="0"/>
              <a:t>Applications include operating systems and various application software for computer architectures that range from supercomputers to PLCs and embedded systems.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DAF644-0B80-4859-A2B2-2C5D952075F6}"/>
              </a:ext>
            </a:extLst>
          </p:cNvPr>
          <p:cNvSpPr txBox="1"/>
          <p:nvPr/>
        </p:nvSpPr>
        <p:spPr>
          <a:xfrm>
            <a:off x="2816932" y="6126163"/>
            <a:ext cx="37981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https://en.wikipedia.org/wiki/C_(programming_language)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5032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 Versions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B99E2EE-37AC-4DE9-AA9C-26C0D616F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079565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85895162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766414535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val="3090601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53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K&amp;R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 Programming Language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5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ANSI C/C89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 Programming Language,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ed.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ANSI X3.159-1989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528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ISO C/C90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ISO/IEC 9899:1990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6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C99 (C9X)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ISO/IEC 9899:1999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40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C11 (C1X)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ISO/IEC 9899:2011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6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C18 (C17)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ISO/IEC 9899:2018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4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T.B.A.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86375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0504789-305E-4DF7-90E6-9DA3DC4FE5A3}"/>
              </a:ext>
            </a:extLst>
          </p:cNvPr>
          <p:cNvSpPr/>
          <p:nvPr/>
        </p:nvSpPr>
        <p:spPr>
          <a:xfrm>
            <a:off x="6732240" y="2492896"/>
            <a:ext cx="288032" cy="1143000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416503-F99D-4817-AB5F-A12FD80C2209}"/>
              </a:ext>
            </a:extLst>
          </p:cNvPr>
          <p:cNvSpPr txBox="1"/>
          <p:nvPr/>
        </p:nvSpPr>
        <p:spPr>
          <a:xfrm>
            <a:off x="1007279" y="5156021"/>
            <a:ext cx="7129441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/>
              <a:t>In CTEC1332, CTEC1334 and CTEC1432, our compiler toolchains (as of 2020) have full support for C89/C90 and partial support for C99, so we will focus on those versions.</a:t>
            </a:r>
          </a:p>
        </p:txBody>
      </p:sp>
    </p:spTree>
    <p:extLst>
      <p:ext uri="{BB962C8B-B14F-4D97-AF65-F5344CB8AC3E}">
        <p14:creationId xmlns:p14="http://schemas.microsoft.com/office/powerpoint/2010/main" val="3014896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Hello, Cruel World!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CA" sz="2400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Hello.c</a:t>
            </a:r>
            <a:r>
              <a:rPr lang="en-CA" sz="24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*/</a:t>
            </a:r>
            <a:r>
              <a:rPr lang="en-CA" sz="2400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indent="0">
              <a:buNone/>
            </a:pPr>
            <a:endParaRPr lang="en-CA" sz="2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sz="24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CA" sz="24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stdio.h</a:t>
            </a:r>
            <a:r>
              <a:rPr lang="en-CA" sz="24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endParaRPr lang="en-CA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24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 main()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CA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"Hello, Cruel World!\n"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CA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 0; 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b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CA" sz="2400" dirty="0">
              <a:solidFill>
                <a:schemeClr val="accent1"/>
              </a:solidFill>
              <a:latin typeface="Consolas" panose="020B0609020204030204" pitchFamily="49" charset="0"/>
              <a:cs typeface="Consolas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52765-CB4A-4D50-BEFA-15D84596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40DA8-7A28-4AC9-9E67-7CFB84EC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696FCC-4741-479E-A096-50DE1561EA87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948397-7C63-42FE-986A-A34406904435}"/>
              </a:ext>
            </a:extLst>
          </p:cNvPr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346628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Deconstructing “Hello, Cruel World!”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/* </a:t>
            </a:r>
            <a:r>
              <a:rPr lang="en-CA" sz="2400" dirty="0" err="1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Hello.c</a:t>
            </a:r>
            <a:r>
              <a:rPr lang="en-CA" sz="2400" dirty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*/</a:t>
            </a:r>
            <a:r>
              <a:rPr lang="en-CA" sz="2400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indent="0">
              <a:buNone/>
            </a:pPr>
            <a:endParaRPr lang="en-CA" sz="2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CA" sz="24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CA" sz="24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stdio.h</a:t>
            </a:r>
            <a:r>
              <a:rPr lang="en-CA" sz="24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endParaRPr lang="en-CA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24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 main()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CA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"Hello, Cruel World!\n"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CA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 0; </a:t>
            </a:r>
          </a:p>
          <a:p>
            <a:pPr marL="0" indent="0">
              <a:buNone/>
            </a:pPr>
            <a: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br>
              <a:rPr lang="en-CA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CA" sz="2400" dirty="0">
              <a:solidFill>
                <a:schemeClr val="accent1"/>
              </a:solidFill>
              <a:latin typeface="Consolas" panose="020B0609020204030204" pitchFamily="49" charset="0"/>
              <a:cs typeface="Consolas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687E17-0CC1-154E-9678-6EEC6C47E499}"/>
              </a:ext>
            </a:extLst>
          </p:cNvPr>
          <p:cNvSpPr txBox="1"/>
          <p:nvPr/>
        </p:nvSpPr>
        <p:spPr>
          <a:xfrm>
            <a:off x="3707904" y="1484784"/>
            <a:ext cx="44176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u="sng" dirty="0"/>
              <a:t>Comment</a:t>
            </a:r>
            <a:r>
              <a:rPr lang="en-US" dirty="0"/>
              <a:t> – Begins with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/*</a:t>
            </a:r>
            <a:r>
              <a:rPr lang="en-US" dirty="0"/>
              <a:t> and ends with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*/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EB60EA-BB8F-7443-97DF-DDF78F8F3E32}"/>
              </a:ext>
            </a:extLst>
          </p:cNvPr>
          <p:cNvSpPr txBox="1"/>
          <p:nvPr/>
        </p:nvSpPr>
        <p:spPr>
          <a:xfrm>
            <a:off x="3891898" y="2036678"/>
            <a:ext cx="467480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u="sng" dirty="0"/>
              <a:t>Preprocessor Directive</a:t>
            </a:r>
            <a:br>
              <a:rPr lang="en-US" u="sng" dirty="0"/>
            </a:b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#include </a:t>
            </a:r>
            <a:r>
              <a:rPr lang="en-US" dirty="0"/>
              <a:t>-- Read the contents of another file</a:t>
            </a:r>
            <a:br>
              <a:rPr lang="en-US" dirty="0"/>
            </a:b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#define </a:t>
            </a:r>
            <a:r>
              <a:rPr lang="en-US" dirty="0"/>
              <a:t>– Create a constant or macro</a:t>
            </a:r>
            <a:br>
              <a:rPr lang="en-US" dirty="0"/>
            </a:b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#pragma</a:t>
            </a:r>
            <a:r>
              <a:rPr lang="en-US" dirty="0"/>
              <a:t> – Set platform-specific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5EE240-C694-7342-8B3A-380F0DECA417}"/>
              </a:ext>
            </a:extLst>
          </p:cNvPr>
          <p:cNvSpPr txBox="1"/>
          <p:nvPr/>
        </p:nvSpPr>
        <p:spPr>
          <a:xfrm>
            <a:off x="2410522" y="3369878"/>
            <a:ext cx="6482031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"main" is a </a:t>
            </a:r>
            <a:r>
              <a:rPr lang="en-US" b="1" u="sng" dirty="0"/>
              <a:t>function</a:t>
            </a:r>
            <a:r>
              <a:rPr lang="en-US" dirty="0"/>
              <a:t> returning an integer value --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/>
              <a:t> is a C </a:t>
            </a:r>
            <a:br>
              <a:rPr lang="en-US" dirty="0"/>
            </a:br>
            <a:r>
              <a:rPr lang="en-US" b="1" dirty="0"/>
              <a:t>reserved word</a:t>
            </a:r>
            <a:r>
              <a:rPr lang="en-US" dirty="0"/>
              <a:t> and </a:t>
            </a:r>
            <a:r>
              <a:rPr lang="en-US" b="1" dirty="0"/>
              <a:t>data type</a:t>
            </a:r>
            <a:r>
              <a:rPr lang="en-US" dirty="0"/>
              <a:t>; main is also the </a:t>
            </a:r>
            <a:r>
              <a:rPr lang="en-US" b="1" dirty="0"/>
              <a:t>program entry point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96132-BC0A-A24C-B655-24E9E9ACA878}"/>
              </a:ext>
            </a:extLst>
          </p:cNvPr>
          <p:cNvSpPr txBox="1"/>
          <p:nvPr/>
        </p:nvSpPr>
        <p:spPr>
          <a:xfrm>
            <a:off x="3203848" y="4788866"/>
            <a:ext cx="351891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Return statement exits the function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6E9BDE-4450-9C42-9BDF-F31CB56BE023}"/>
              </a:ext>
            </a:extLst>
          </p:cNvPr>
          <p:cNvSpPr txBox="1"/>
          <p:nvPr/>
        </p:nvSpPr>
        <p:spPr>
          <a:xfrm>
            <a:off x="6938067" y="4149080"/>
            <a:ext cx="1954486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/>
              <a:t>Statement</a:t>
            </a:r>
            <a:br>
              <a:rPr lang="en-US" dirty="0"/>
            </a:br>
            <a:r>
              <a:rPr lang="en-US" b="1" dirty="0"/>
              <a:t>Function call</a:t>
            </a:r>
            <a:r>
              <a:rPr lang="en-US" dirty="0"/>
              <a:t> of a</a:t>
            </a:r>
            <a:br>
              <a:rPr lang="en-US" dirty="0"/>
            </a:br>
            <a:r>
              <a:rPr lang="en-US" b="1" dirty="0"/>
              <a:t>library function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dirty="0"/>
              <a:t>"); uses a</a:t>
            </a:r>
            <a:br>
              <a:rPr lang="en-US" dirty="0"/>
            </a:br>
            <a:r>
              <a:rPr lang="en-US" b="1" dirty="0"/>
              <a:t>string literal</a:t>
            </a:r>
            <a:r>
              <a:rPr lang="en-US" dirty="0"/>
              <a:t> as the</a:t>
            </a:r>
            <a:br>
              <a:rPr lang="en-US" dirty="0"/>
            </a:br>
            <a:r>
              <a:rPr lang="en-US" b="1" dirty="0"/>
              <a:t>function argument</a:t>
            </a:r>
            <a:r>
              <a:rPr lang="en-US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34D668-277B-644F-9CB4-30A33834A3E1}"/>
              </a:ext>
            </a:extLst>
          </p:cNvPr>
          <p:cNvSpPr txBox="1"/>
          <p:nvPr/>
        </p:nvSpPr>
        <p:spPr>
          <a:xfrm>
            <a:off x="489172" y="5718740"/>
            <a:ext cx="6286849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 function consists of a </a:t>
            </a:r>
            <a:r>
              <a:rPr lang="en-US" b="1" dirty="0"/>
              <a:t>declaration/prototype </a:t>
            </a:r>
            <a:r>
              <a:rPr lang="en-US" dirty="0"/>
              <a:t>and a </a:t>
            </a:r>
            <a:r>
              <a:rPr lang="en-US" b="1" dirty="0"/>
              <a:t>definition/</a:t>
            </a:r>
            <a:br>
              <a:rPr lang="en-US" b="1" i="1" dirty="0"/>
            </a:br>
            <a:r>
              <a:rPr lang="en-US" b="1" dirty="0"/>
              <a:t>body</a:t>
            </a:r>
            <a:r>
              <a:rPr lang="en-US" dirty="0"/>
              <a:t> – one or more statements enclosed in braces and indented.</a:t>
            </a:r>
            <a:endParaRPr lang="en-US" i="1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030A8DD-A8E8-43C8-A8AE-B727224575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01169EC9-4DDF-4DDE-BFCA-142C840B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696FCC-4741-479E-A096-50DE1561EA87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DB8D94-210D-4B70-978D-50EC4E6A21F0}"/>
              </a:ext>
            </a:extLst>
          </p:cNvPr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82898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Reserved Words</a:t>
            </a:r>
            <a:endParaRPr lang="en-CA" sz="2800" dirty="0">
              <a:solidFill>
                <a:schemeClr val="bg1"/>
              </a:solidFill>
            </a:endParaRPr>
          </a:p>
        </p:txBody>
      </p:sp>
      <p:pic>
        <p:nvPicPr>
          <p:cNvPr id="9" name="Picture 8" descr="The 32 C reserved words">
            <a:extLst>
              <a:ext uri="{FF2B5EF4-FFF2-40B4-BE49-F238E27FC236}">
                <a16:creationId xmlns:a16="http://schemas.microsoft.com/office/drawing/2014/main" id="{0A716E7A-C8DE-FE42-8214-BEDADB21C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18" y="2116432"/>
            <a:ext cx="8496164" cy="2888695"/>
          </a:xfrm>
          <a:prstGeom prst="rect">
            <a:avLst/>
          </a:prstGeom>
        </p:spPr>
      </p:pic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991700-8BAE-4762-8361-0EBCA0062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656A1E2C-DDA5-4D19-97DF-8B246B2D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696FCC-4741-479E-A096-50DE1561EA87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C01E3-ACBD-40C5-A4F8-204A3B5F2045}"/>
              </a:ext>
            </a:extLst>
          </p:cNvPr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D57C3F-95A3-426A-B215-DBCA572CA4E8}"/>
              </a:ext>
            </a:extLst>
          </p:cNvPr>
          <p:cNvSpPr txBox="1"/>
          <p:nvPr/>
        </p:nvSpPr>
        <p:spPr>
          <a:xfrm>
            <a:off x="2301492" y="5733256"/>
            <a:ext cx="48290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https://www.programiz.com/c-programming/list-all-keywords-c-language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7208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Elements of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0"/>
            <a:r>
              <a:rPr lang="en-US" dirty="0"/>
              <a:t>Your code must be first and foremost </a:t>
            </a:r>
            <a:r>
              <a:rPr lang="en-US" b="1" dirty="0"/>
              <a:t>CORRECT</a:t>
            </a:r>
            <a:r>
              <a:rPr lang="en-US" dirty="0"/>
              <a:t> -- i.e., it produces accurate results and output.</a:t>
            </a:r>
            <a:br>
              <a:rPr lang="en-US" dirty="0"/>
            </a:br>
            <a:endParaRPr lang="en-US" dirty="0"/>
          </a:p>
          <a:p>
            <a:pPr marL="698500"/>
            <a:r>
              <a:rPr lang="en-US" dirty="0"/>
              <a:t>Your code must also be </a:t>
            </a:r>
            <a:r>
              <a:rPr lang="en-US" b="1" dirty="0"/>
              <a:t>MAINTAINABLE</a:t>
            </a:r>
            <a:r>
              <a:rPr lang="en-US" dirty="0"/>
              <a:t> -- that is, you or someone else should be able to repair/improve/rewrite/correct it </a:t>
            </a:r>
            <a:r>
              <a:rPr lang="en-US" i="1" u="sng" dirty="0"/>
              <a:t>easily</a:t>
            </a:r>
            <a:r>
              <a:rPr lang="en-US" i="1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9/2/2020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C Programming 1</a:t>
            </a:r>
          </a:p>
        </p:txBody>
      </p:sp>
    </p:spTree>
    <p:extLst>
      <p:ext uri="{BB962C8B-B14F-4D97-AF65-F5344CB8AC3E}">
        <p14:creationId xmlns:p14="http://schemas.microsoft.com/office/powerpoint/2010/main" val="3635319593"/>
      </p:ext>
    </p:extLst>
  </p:cSld>
  <p:clrMapOvr>
    <a:masterClrMapping/>
  </p:clrMapOvr>
</p:sld>
</file>

<file path=ppt/theme/theme1.xml><?xml version="1.0" encoding="utf-8"?>
<a:theme xmlns:a="http://schemas.openxmlformats.org/drawingml/2006/main" name="CTEC123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1036</Words>
  <Application>Microsoft Office PowerPoint</Application>
  <PresentationFormat>On-screen Show (4:3)</PresentationFormat>
  <Paragraphs>186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Consolas</vt:lpstr>
      <vt:lpstr>Lucida Sans Typewriter</vt:lpstr>
      <vt:lpstr>CTEC1239</vt:lpstr>
      <vt:lpstr>Programming in C (Part 1)</vt:lpstr>
      <vt:lpstr>PowerPoint Presentation</vt:lpstr>
      <vt:lpstr>PowerPoint Presentation</vt:lpstr>
      <vt:lpstr>C</vt:lpstr>
      <vt:lpstr>C Versions</vt:lpstr>
      <vt:lpstr>Hello, Cruel World!</vt:lpstr>
      <vt:lpstr>Deconstructing “Hello, Cruel World!”</vt:lpstr>
      <vt:lpstr>Reserved Words</vt:lpstr>
      <vt:lpstr>Elements of Style</vt:lpstr>
      <vt:lpstr>Maintainability</vt:lpstr>
      <vt:lpstr>Naming</vt:lpstr>
      <vt:lpstr>Naming</vt:lpstr>
      <vt:lpstr>Naming</vt:lpstr>
      <vt:lpstr>Spacing</vt:lpstr>
      <vt:lpstr>Comments</vt:lpstr>
      <vt:lpstr>Comments</vt:lpstr>
      <vt:lpstr>Program Comment Block</vt:lpstr>
      <vt:lpstr>Program Comment Block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 (Part 1)</dc:title>
  <dc:creator>Mike Boldin</dc:creator>
  <cp:lastModifiedBy>Mike Boldin</cp:lastModifiedBy>
  <cp:revision>16</cp:revision>
  <dcterms:created xsi:type="dcterms:W3CDTF">2019-01-03T18:27:16Z</dcterms:created>
  <dcterms:modified xsi:type="dcterms:W3CDTF">2020-09-03T00:26:00Z</dcterms:modified>
</cp:coreProperties>
</file>