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80" r:id="rId13"/>
    <p:sldId id="273" r:id="rId14"/>
    <p:sldId id="274" r:id="rId15"/>
    <p:sldId id="275" r:id="rId16"/>
    <p:sldId id="276" r:id="rId17"/>
    <p:sldId id="278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88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136BE-977A-4868-A5D6-7AF59BE00740}" type="datetimeFigureOut">
              <a:rPr lang="en-CA" smtClean="0"/>
              <a:t>2020-09-22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272EA-3C93-45A8-90EC-F25F8BF583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795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7070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4676-4104-433D-96B0-CED563678F36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70E6-24ED-4AA6-8790-13769BEE40CA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6EB2-2598-41FF-9AC2-1F8212CEC276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C542-72CF-45FE-9D41-F7548E6758BB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A344-E91F-4BC2-8CC4-AE7A583F9EC8}" type="datetime1">
              <a:rPr lang="en-US" smtClean="0"/>
              <a:t>9/22/2020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0C1F-15FE-4D6A-ABF2-B02FDB0964FD}" type="datetime1">
              <a:rPr lang="en-US" smtClean="0"/>
              <a:t>9/22/2020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BCE9-857F-45B3-ABE1-DCBF215A9B9E}" type="datetime1">
              <a:rPr lang="en-US" smtClean="0"/>
              <a:t>9/22/2020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CBE4-DCA7-4A64-8470-CF5B3AA8F0F8}" type="datetime1">
              <a:rPr lang="en-US" smtClean="0"/>
              <a:t>9/22/2020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9960-A287-4DD4-9B35-00A65D34EB7E}" type="datetime1">
              <a:rPr lang="en-US" smtClean="0"/>
              <a:t>9/22/2020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5D3-7A5A-46E1-A785-73F206B01FFA}" type="datetime1">
              <a:rPr lang="en-US" smtClean="0"/>
              <a:t>9/22/2020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D6F7B-CB10-4726-945D-40EE2A85F2B8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s://www.kissonline.com/" TargetMode="External"/><Relationship Id="rId4" Type="http://schemas.openxmlformats.org/officeDocument/2006/relationships/hyperlink" Target="https://en.wikipedia.org/wiki/KISS_principl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crochipdeveloper.com/tls2101:precedenc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CslideBackground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5463"/>
          </a:xfr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 Variables, Values and Expressions 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625624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CTEC1332  Software Engineering Practices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4000" y="6093296"/>
            <a:ext cx="309634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Version </a:t>
            </a:r>
            <a:r>
              <a:rPr lang="en-US" sz="1400" b="1" dirty="0"/>
              <a:t>1.4</a:t>
            </a:r>
            <a:r>
              <a:rPr lang="en-US" sz="1400" dirty="0"/>
              <a:t>;  Last Modified:  </a:t>
            </a:r>
            <a:fld id="{518F1503-A373-6349-AE94-EDDA235E2FF5}" type="datetime1">
              <a:rPr lang="en-CA" sz="1400" smtClean="0"/>
              <a:t>2020-09-22</a:t>
            </a:fld>
            <a:endParaRPr lang="en-CA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>
                <a:latin typeface="Consolas"/>
                <a:cs typeface="Consolas"/>
              </a:rPr>
              <a:t>	name </a:t>
            </a:r>
            <a:r>
              <a:rPr lang="en-US" b="1" dirty="0">
                <a:latin typeface="Consolas"/>
                <a:cs typeface="Consolas"/>
              </a:rPr>
              <a:t>=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i="1" dirty="0">
                <a:latin typeface="Consolas"/>
                <a:cs typeface="Consolas"/>
              </a:rPr>
              <a:t>literal 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i="1" dirty="0">
                <a:latin typeface="Consolas"/>
                <a:cs typeface="Consolas"/>
              </a:rPr>
              <a:t>	name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b="1" dirty="0">
                <a:latin typeface="Consolas"/>
                <a:cs typeface="Consolas"/>
              </a:rPr>
              <a:t>=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i="1" dirty="0">
                <a:latin typeface="Consolas"/>
                <a:cs typeface="Consolas"/>
              </a:rPr>
              <a:t>expression 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cs typeface="Consolas"/>
              </a:rPr>
              <a:t>where:</a:t>
            </a:r>
          </a:p>
          <a:p>
            <a:pPr lvl="1"/>
            <a:r>
              <a:rPr lang="en-US" i="1" dirty="0">
                <a:cs typeface="Consolas"/>
              </a:rPr>
              <a:t>name </a:t>
            </a:r>
            <a:r>
              <a:rPr lang="en-US" dirty="0">
                <a:cs typeface="Consolas"/>
              </a:rPr>
              <a:t>is a variable name</a:t>
            </a:r>
          </a:p>
          <a:p>
            <a:pPr lvl="1"/>
            <a:r>
              <a:rPr lang="en-US" b="1" i="1" dirty="0">
                <a:cs typeface="Consolas"/>
              </a:rPr>
              <a:t> </a:t>
            </a:r>
            <a:r>
              <a:rPr lang="en-US" b="1" dirty="0">
                <a:cs typeface="Consolas"/>
              </a:rPr>
              <a:t>=</a:t>
            </a:r>
            <a:r>
              <a:rPr lang="en-US" b="1" i="1" dirty="0">
                <a:cs typeface="Consolas"/>
              </a:rPr>
              <a:t> </a:t>
            </a:r>
            <a:r>
              <a:rPr lang="en-US" dirty="0">
                <a:cs typeface="Consolas"/>
              </a:rPr>
              <a:t>is called the </a:t>
            </a:r>
            <a:r>
              <a:rPr lang="en-US" i="1" dirty="0">
                <a:solidFill>
                  <a:srgbClr val="1F497D"/>
                </a:solidFill>
                <a:cs typeface="Consolas"/>
              </a:rPr>
              <a:t>assignment operator</a:t>
            </a:r>
          </a:p>
          <a:p>
            <a:pPr lvl="1"/>
            <a:r>
              <a:rPr lang="en-US" i="1" dirty="0">
                <a:cs typeface="Consolas"/>
              </a:rPr>
              <a:t>literal </a:t>
            </a:r>
            <a:r>
              <a:rPr lang="en-US" dirty="0">
                <a:cs typeface="Consolas"/>
              </a:rPr>
              <a:t>is a number, </a:t>
            </a:r>
            <a:r>
              <a:rPr lang="en-US" i="1" dirty="0">
                <a:solidFill>
                  <a:schemeClr val="tx2"/>
                </a:solidFill>
                <a:cs typeface="Consolas"/>
              </a:rPr>
              <a:t>character</a:t>
            </a:r>
            <a:r>
              <a:rPr lang="en-US" i="1" dirty="0">
                <a:cs typeface="Consolas"/>
              </a:rPr>
              <a:t>,</a:t>
            </a:r>
            <a:r>
              <a:rPr lang="en-US" dirty="0">
                <a:cs typeface="Consolas"/>
              </a:rPr>
              <a:t> or </a:t>
            </a:r>
            <a:r>
              <a:rPr lang="en-US" i="1" dirty="0">
                <a:solidFill>
                  <a:schemeClr val="tx2"/>
                </a:solidFill>
                <a:cs typeface="Consolas"/>
              </a:rPr>
              <a:t>string </a:t>
            </a:r>
            <a:r>
              <a:rPr lang="en-US" dirty="0">
                <a:cs typeface="Consolas"/>
              </a:rPr>
              <a:t>(text in “quotes”)</a:t>
            </a:r>
          </a:p>
          <a:p>
            <a:pPr lvl="1"/>
            <a:r>
              <a:rPr lang="en-US" i="1" dirty="0">
                <a:solidFill>
                  <a:srgbClr val="000000"/>
                </a:solidFill>
                <a:cs typeface="Consolas"/>
              </a:rPr>
              <a:t>expression </a:t>
            </a:r>
            <a:r>
              <a:rPr lang="en-US" dirty="0">
                <a:solidFill>
                  <a:srgbClr val="000000"/>
                </a:solidFill>
                <a:cs typeface="Consolas"/>
              </a:rPr>
              <a:t>is </a:t>
            </a:r>
            <a:r>
              <a:rPr lang="en-US" i="1" dirty="0">
                <a:solidFill>
                  <a:srgbClr val="000000"/>
                </a:solidFill>
                <a:cs typeface="Consolas"/>
              </a:rPr>
              <a:t>simple </a:t>
            </a:r>
            <a:r>
              <a:rPr lang="en-US" dirty="0">
                <a:solidFill>
                  <a:srgbClr val="000000"/>
                </a:solidFill>
                <a:cs typeface="Consolas"/>
              </a:rPr>
              <a:t>code that calculates or generates a value</a:t>
            </a:r>
            <a:endParaRPr lang="en-US" i="1" dirty="0">
              <a:solidFill>
                <a:srgbClr val="000000"/>
              </a:solidFill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1450156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Variable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basic variable naming rules are as follows: </a:t>
            </a:r>
          </a:p>
          <a:p>
            <a:pPr lvl="1"/>
            <a:r>
              <a:rPr lang="en-US" dirty="0"/>
              <a:t>The first character of a variable name must be either a letter </a:t>
            </a:r>
            <a:r>
              <a:rPr lang="en-US" i="1" dirty="0"/>
              <a:t>(recommended) </a:t>
            </a:r>
            <a:r>
              <a:rPr lang="en-US" dirty="0"/>
              <a:t>or an underscore character (</a:t>
            </a:r>
            <a:r>
              <a:rPr lang="en-US" sz="2400" b="1" dirty="0">
                <a:latin typeface="Consolas"/>
                <a:cs typeface="Consolas"/>
              </a:rPr>
              <a:t>_ </a:t>
            </a:r>
            <a:r>
              <a:rPr lang="en-US" sz="2400" b="1" i="1" dirty="0">
                <a:cs typeface="Consolas"/>
              </a:rPr>
              <a:t>-- </a:t>
            </a:r>
            <a:r>
              <a:rPr lang="en-US" sz="2400" b="1" i="1" u="sng" dirty="0">
                <a:cs typeface="Consolas"/>
              </a:rPr>
              <a:t>not</a:t>
            </a:r>
            <a:r>
              <a:rPr lang="en-US" sz="2400" b="1" i="1" dirty="0">
                <a:cs typeface="Consolas"/>
              </a:rPr>
              <a:t> recommended</a:t>
            </a:r>
            <a:r>
              <a:rPr lang="en-US" i="1" dirty="0"/>
              <a:t>.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Subsequent characters may be letters, underscore characters, or numbers. </a:t>
            </a:r>
          </a:p>
          <a:p>
            <a:r>
              <a:rPr lang="en-US" dirty="0"/>
              <a:t>A variable name cannot be a C </a:t>
            </a:r>
            <a:r>
              <a:rPr lang="en-US" i="1" dirty="0">
                <a:solidFill>
                  <a:schemeClr val="tx2"/>
                </a:solidFill>
              </a:rPr>
              <a:t>keyword</a:t>
            </a:r>
          </a:p>
          <a:p>
            <a:pPr lvl="1"/>
            <a:r>
              <a:rPr lang="en-US" dirty="0"/>
              <a:t>Many IDEs </a:t>
            </a:r>
            <a:r>
              <a:rPr lang="en-US" dirty="0" err="1"/>
              <a:t>colour</a:t>
            </a:r>
            <a:r>
              <a:rPr lang="en-US" dirty="0"/>
              <a:t> keywords in a unique </a:t>
            </a:r>
            <a:r>
              <a:rPr lang="en-US" dirty="0" err="1"/>
              <a:t>colour</a:t>
            </a:r>
            <a:r>
              <a:rPr lang="en-US" dirty="0"/>
              <a:t>, such as </a:t>
            </a:r>
            <a:r>
              <a:rPr lang="en-US" dirty="0">
                <a:solidFill>
                  <a:srgbClr val="0000FF"/>
                </a:solidFill>
              </a:rPr>
              <a:t>blue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0000"/>
                </a:solidFill>
                <a:cs typeface="Consolas"/>
              </a:rPr>
              <a:t>Variable names are </a:t>
            </a:r>
            <a:r>
              <a:rPr lang="en-US" b="1" dirty="0">
                <a:solidFill>
                  <a:srgbClr val="000000"/>
                </a:solidFill>
                <a:cs typeface="Consolas"/>
              </a:rPr>
              <a:t>case sensitive</a:t>
            </a:r>
            <a:r>
              <a:rPr lang="en-US" dirty="0">
                <a:solidFill>
                  <a:srgbClr val="000000"/>
                </a:solidFill>
                <a:cs typeface="Consolas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268301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00"/>
                </a:solidFill>
                <a:cs typeface="Consolas"/>
              </a:rPr>
              <a:t>Constants use the C preprocessor to replace "magic numbers" with meaningful names in code.</a:t>
            </a:r>
          </a:p>
          <a:p>
            <a:r>
              <a:rPr lang="en-US" dirty="0">
                <a:solidFill>
                  <a:srgbClr val="000000"/>
                </a:solidFill>
                <a:cs typeface="Consolas"/>
              </a:rPr>
              <a:t>To create a constant:</a:t>
            </a:r>
            <a:br>
              <a:rPr lang="en-US" dirty="0">
                <a:solidFill>
                  <a:srgbClr val="000000"/>
                </a:solidFill>
                <a:cs typeface="Consolas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#define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CONSTANT		value</a:t>
            </a:r>
          </a:p>
          <a:p>
            <a:r>
              <a:rPr lang="en-US" i="1" dirty="0">
                <a:solidFill>
                  <a:srgbClr val="000000"/>
                </a:solidFill>
                <a:cs typeface="Consolas" panose="020B0609020204030204" pitchFamily="49" charset="0"/>
              </a:rPr>
              <a:t>where:</a:t>
            </a:r>
          </a:p>
          <a:p>
            <a:pPr lvl="1"/>
            <a:r>
              <a:rPr lang="en-US" i="1" dirty="0">
                <a:solidFill>
                  <a:srgbClr val="000000"/>
                </a:solidFill>
                <a:cs typeface="Consolas" panose="020B0609020204030204" pitchFamily="49" charset="0"/>
              </a:rPr>
              <a:t>CONSTANT</a:t>
            </a:r>
            <a:r>
              <a:rPr lang="en-US" dirty="0">
                <a:solidFill>
                  <a:srgbClr val="000000"/>
                </a:solidFill>
                <a:cs typeface="Consolas" panose="020B0609020204030204" pitchFamily="49" charset="0"/>
              </a:rPr>
              <a:t> is the name of the constant – named in all uppercase letters and underscores (for readability)</a:t>
            </a:r>
          </a:p>
          <a:p>
            <a:pPr lvl="1"/>
            <a:r>
              <a:rPr lang="en-US" i="1" dirty="0">
                <a:solidFill>
                  <a:srgbClr val="000000"/>
                </a:solidFill>
                <a:cs typeface="Consolas" panose="020B060902020403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cs typeface="Consolas" panose="020B0609020204030204" pitchFamily="49" charset="0"/>
              </a:rPr>
              <a:t> is the number (literal, or via an expression) that constant represents.</a:t>
            </a:r>
          </a:p>
          <a:p>
            <a:r>
              <a:rPr lang="en-US" dirty="0">
                <a:solidFill>
                  <a:srgbClr val="000000"/>
                </a:solidFill>
                <a:cs typeface="Consolas" panose="020B0609020204030204" pitchFamily="49" charset="0"/>
              </a:rPr>
              <a:t>For example,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#define MV_PER_V 	1000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204455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</a:t>
            </a:r>
            <a:r>
              <a:rPr lang="en-US" i="1" dirty="0">
                <a:solidFill>
                  <a:srgbClr val="1F497D"/>
                </a:solidFill>
              </a:rPr>
              <a:t>operators</a:t>
            </a:r>
            <a:r>
              <a:rPr lang="en-US" dirty="0"/>
              <a:t> to manipulate variables.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By combining operators with variables and literal values (together referred to as </a:t>
            </a:r>
            <a:r>
              <a:rPr lang="en-US" i="1" dirty="0">
                <a:solidFill>
                  <a:srgbClr val="1F497D"/>
                </a:solidFill>
              </a:rPr>
              <a:t>operands</a:t>
            </a:r>
            <a:r>
              <a:rPr lang="en-US" i="1" dirty="0"/>
              <a:t> </a:t>
            </a:r>
            <a:r>
              <a:rPr lang="en-US" dirty="0"/>
              <a:t>when used with operators), you can create </a:t>
            </a:r>
            <a:r>
              <a:rPr lang="en-US" i="1" dirty="0">
                <a:solidFill>
                  <a:srgbClr val="1F497D"/>
                </a:solidFill>
              </a:rPr>
              <a:t>expressions</a:t>
            </a:r>
            <a:r>
              <a:rPr lang="en-US" dirty="0"/>
              <a:t>, which are the basic building blocks of computation.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3447559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Operators can be roughly classified into three categories: 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Unary </a:t>
            </a:r>
            <a:r>
              <a:rPr lang="en-US" dirty="0"/>
              <a:t>— act on single operands </a:t>
            </a:r>
          </a:p>
          <a:p>
            <a:pPr lvl="1"/>
            <a:r>
              <a:rPr lang="en-US" b="1" dirty="0"/>
              <a:t>Binary </a:t>
            </a:r>
            <a:r>
              <a:rPr lang="en-US" dirty="0"/>
              <a:t>— act on two operands </a:t>
            </a:r>
          </a:p>
          <a:p>
            <a:pPr lvl="1"/>
            <a:r>
              <a:rPr lang="en-US" b="1" dirty="0"/>
              <a:t>Ternary </a:t>
            </a:r>
            <a:r>
              <a:rPr lang="en-US" dirty="0"/>
              <a:t>— act on three operands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4A0C37-4946-4CCE-B017-75BEC74EB065}"/>
              </a:ext>
            </a:extLst>
          </p:cNvPr>
          <p:cNvSpPr txBox="1"/>
          <p:nvPr/>
        </p:nvSpPr>
        <p:spPr>
          <a:xfrm>
            <a:off x="2384542" y="5479832"/>
            <a:ext cx="437491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 C, there is only </a:t>
            </a:r>
            <a:r>
              <a:rPr lang="en-US" u="sng" dirty="0"/>
              <a:t>one</a:t>
            </a:r>
            <a:r>
              <a:rPr lang="en-US" dirty="0"/>
              <a:t> </a:t>
            </a:r>
            <a:r>
              <a:rPr lang="en-US" b="1" dirty="0"/>
              <a:t>ternary</a:t>
            </a:r>
            <a:r>
              <a:rPr lang="en-US" i="1" dirty="0"/>
              <a:t> </a:t>
            </a:r>
            <a:r>
              <a:rPr lang="en-US" dirty="0"/>
              <a:t>operator:  </a:t>
            </a:r>
            <a:r>
              <a:rPr lang="en-US" b="1" dirty="0">
                <a:latin typeface="Consolas" panose="020B0609020204030204" pitchFamily="49" charset="0"/>
              </a:rPr>
              <a:t>? :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tx2"/>
                </a:solidFill>
              </a:rPr>
              <a:t>(refer to the unit on Selection for details…)</a:t>
            </a:r>
            <a:endParaRPr lang="en-US" b="1" dirty="0">
              <a:solidFill>
                <a:schemeClr val="tx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37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Mathematical 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  <p:pic>
        <p:nvPicPr>
          <p:cNvPr id="6" name="Picture 5" descr="Table of common C mathematical operators.">
            <a:extLst>
              <a:ext uri="{FF2B5EF4-FFF2-40B4-BE49-F238E27FC236}">
                <a16:creationId xmlns:a16="http://schemas.microsoft.com/office/drawing/2014/main" id="{E77820EA-5F50-476D-82E1-C00154D1B0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2442"/>
            <a:ext cx="9144000" cy="435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02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Mathematical 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  <p:pic>
        <p:nvPicPr>
          <p:cNvPr id="7" name="Picture 6" descr="Table of C increment and decrement operators.">
            <a:extLst>
              <a:ext uri="{FF2B5EF4-FFF2-40B4-BE49-F238E27FC236}">
                <a16:creationId xmlns:a16="http://schemas.microsoft.com/office/drawing/2014/main" id="{D5EAFAD7-3747-4DA8-AEA7-EE0E03473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4428"/>
            <a:ext cx="9144000" cy="29217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421640-D6E8-4D4A-97F5-20B9726493A6}"/>
              </a:ext>
            </a:extLst>
          </p:cNvPr>
          <p:cNvSpPr txBox="1"/>
          <p:nvPr/>
        </p:nvSpPr>
        <p:spPr>
          <a:xfrm>
            <a:off x="2771800" y="4700081"/>
            <a:ext cx="583264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Important!  </a:t>
            </a:r>
            <a:r>
              <a:rPr lang="en-US" dirty="0"/>
              <a:t>Unless you are intimately familiar with operator precedence rules, do </a:t>
            </a:r>
            <a:r>
              <a:rPr lang="en-US" u="sng" dirty="0"/>
              <a:t>not</a:t>
            </a:r>
            <a:r>
              <a:rPr lang="en-US" dirty="0"/>
              <a:t> combine these operators in expressions with other mathematical operators:</a:t>
            </a:r>
          </a:p>
          <a:p>
            <a:r>
              <a:rPr lang="en-US" dirty="0"/>
              <a:t>(Use the </a:t>
            </a:r>
            <a:r>
              <a:rPr lang="en-US" dirty="0">
                <a:hlinkClick r:id="rId4"/>
              </a:rPr>
              <a:t>KISS principle</a:t>
            </a:r>
            <a:r>
              <a:rPr lang="en-US" dirty="0"/>
              <a:t>)</a:t>
            </a:r>
          </a:p>
        </p:txBody>
      </p:sp>
      <p:pic>
        <p:nvPicPr>
          <p:cNvPr id="1026" name="Picture 2" descr="Ladies and Gentlemen!  The HOTTEST band in the world -- KISS!!!!&#10;&#10;Image source:  Kiss Band Lovers - Home | Facebook">
            <a:hlinkClick r:id="rId5"/>
            <a:extLst>
              <a:ext uri="{FF2B5EF4-FFF2-40B4-BE49-F238E27FC236}">
                <a16:creationId xmlns:a16="http://schemas.microsoft.com/office/drawing/2014/main" id="{47D69CCC-978F-498A-997E-FDA640765B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4" t="-12125" r="414" b="34991"/>
          <a:stretch/>
        </p:blipFill>
        <p:spPr bwMode="auto">
          <a:xfrm>
            <a:off x="506361" y="4440237"/>
            <a:ext cx="2143125" cy="165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A6BCB7-09C4-4E6B-B78A-48E21DC47692}"/>
              </a:ext>
            </a:extLst>
          </p:cNvPr>
          <p:cNvCxnSpPr/>
          <p:nvPr/>
        </p:nvCxnSpPr>
        <p:spPr>
          <a:xfrm>
            <a:off x="4860032" y="2492896"/>
            <a:ext cx="3024336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15FE8E-0F4C-42AD-8CCC-40631ADBC73B}"/>
              </a:ext>
            </a:extLst>
          </p:cNvPr>
          <p:cNvCxnSpPr/>
          <p:nvPr/>
        </p:nvCxnSpPr>
        <p:spPr>
          <a:xfrm>
            <a:off x="4860032" y="2996952"/>
            <a:ext cx="3024336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6DA1B5-A6A2-4BFB-85E5-3EB834A0F3A1}"/>
              </a:ext>
            </a:extLst>
          </p:cNvPr>
          <p:cNvCxnSpPr>
            <a:cxnSpLocks/>
          </p:cNvCxnSpPr>
          <p:nvPr/>
        </p:nvCxnSpPr>
        <p:spPr>
          <a:xfrm>
            <a:off x="4860032" y="3501008"/>
            <a:ext cx="2736304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D8424A-F0D9-4EE5-9C91-FE016983A913}"/>
              </a:ext>
            </a:extLst>
          </p:cNvPr>
          <p:cNvCxnSpPr>
            <a:cxnSpLocks/>
          </p:cNvCxnSpPr>
          <p:nvPr/>
        </p:nvCxnSpPr>
        <p:spPr>
          <a:xfrm>
            <a:off x="4860032" y="4005064"/>
            <a:ext cx="2736304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9094A5E8-9F6E-426F-B38D-445C2DAF0676}"/>
              </a:ext>
            </a:extLst>
          </p:cNvPr>
          <p:cNvSpPr/>
          <p:nvPr/>
        </p:nvSpPr>
        <p:spPr>
          <a:xfrm>
            <a:off x="2649486" y="2132865"/>
            <a:ext cx="1922514" cy="236328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3C96CE-6C3B-480A-B63A-CE2E163677EA}"/>
              </a:ext>
            </a:extLst>
          </p:cNvPr>
          <p:cNvSpPr txBox="1"/>
          <p:nvPr/>
        </p:nvSpPr>
        <p:spPr>
          <a:xfrm>
            <a:off x="4607635" y="1221446"/>
            <a:ext cx="389113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Originally:  </a:t>
            </a:r>
            <a:r>
              <a:rPr lang="en-US" sz="2000" b="1" dirty="0">
                <a:latin typeface="Consolas" panose="020B0609020204030204" pitchFamily="49" charset="0"/>
              </a:rPr>
              <a:t>var1 = ++var2;</a:t>
            </a:r>
            <a:r>
              <a:rPr lang="en-US" sz="2000" dirty="0"/>
              <a:t>   etc.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097666-2670-4D6A-A02F-E182CEB0A39A}"/>
              </a:ext>
            </a:extLst>
          </p:cNvPr>
          <p:cNvCxnSpPr>
            <a:cxnSpLocks/>
          </p:cNvCxnSpPr>
          <p:nvPr/>
        </p:nvCxnSpPr>
        <p:spPr>
          <a:xfrm flipV="1">
            <a:off x="4067944" y="1621556"/>
            <a:ext cx="539691" cy="655316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673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Assignment 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  <p:pic>
        <p:nvPicPr>
          <p:cNvPr id="3" name="Picture 2" descr="Table of C simple and compound assignment operators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44824"/>
            <a:ext cx="9144000" cy="378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486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536"/>
            <a:ext cx="8229600" cy="1143000"/>
          </a:xfrm>
        </p:spPr>
        <p:txBody>
          <a:bodyPr/>
          <a:lstStyle/>
          <a:p>
            <a:r>
              <a:rPr lang="en-US" i="1" dirty="0">
                <a:solidFill>
                  <a:srgbClr val="1F497D"/>
                </a:solidFill>
              </a:rPr>
              <a:t>Operator Precedence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18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  <p:pic>
        <p:nvPicPr>
          <p:cNvPr id="3" name="Picture 2" descr="Simplified operator precedence 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216" y="1459961"/>
            <a:ext cx="7975600" cy="3733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2708" y="5214239"/>
            <a:ext cx="8246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NOTE:  </a:t>
            </a:r>
            <a:r>
              <a:rPr lang="en-US" sz="2000" i="1" dirty="0"/>
              <a:t>You can use </a:t>
            </a:r>
            <a:r>
              <a:rPr lang="en-US" sz="2000" i="1" dirty="0">
                <a:solidFill>
                  <a:srgbClr val="1F497D"/>
                </a:solidFill>
              </a:rPr>
              <a:t>parentheses</a:t>
            </a:r>
            <a:r>
              <a:rPr lang="en-US" sz="2000" i="1" dirty="0"/>
              <a:t> </a:t>
            </a:r>
            <a:r>
              <a:rPr lang="en-US" sz="2000" b="1" dirty="0">
                <a:latin typeface="Consolas"/>
                <a:cs typeface="Consolas"/>
              </a:rPr>
              <a:t>(</a:t>
            </a:r>
            <a:r>
              <a:rPr lang="en-US" sz="2000" i="1" dirty="0"/>
              <a:t>brackets</a:t>
            </a:r>
            <a:r>
              <a:rPr lang="en-US" sz="2000" b="1" dirty="0">
                <a:latin typeface="Consolas"/>
                <a:cs typeface="Consolas"/>
              </a:rPr>
              <a:t>)</a:t>
            </a:r>
            <a:r>
              <a:rPr lang="en-US" sz="2000" i="1" dirty="0"/>
              <a:t> to  </a:t>
            </a:r>
            <a:r>
              <a:rPr lang="en-US" sz="2000" i="1" u="sng" dirty="0"/>
              <a:t>override</a:t>
            </a:r>
            <a:r>
              <a:rPr lang="en-US" sz="2000" i="1" dirty="0"/>
              <a:t> this precedence order.</a:t>
            </a:r>
            <a:br>
              <a:rPr lang="en-US" sz="2000" i="1" dirty="0"/>
            </a:br>
            <a:br>
              <a:rPr lang="en-US" sz="2000" i="1" dirty="0"/>
            </a:br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http://microchipdeveloper.com/tls2101:precedence</a:t>
            </a:r>
            <a:r>
              <a:rPr lang="en-US" sz="2000" dirty="0"/>
              <a:t> for the complete list.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54052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code is made up of a series of </a:t>
            </a:r>
            <a:r>
              <a:rPr lang="en-US" i="1" dirty="0">
                <a:solidFill>
                  <a:schemeClr val="tx2"/>
                </a:solidFill>
              </a:rPr>
              <a:t>statements</a:t>
            </a:r>
            <a:r>
              <a:rPr lang="en-US" dirty="0"/>
              <a:t>, each of which is terminated with a semicolon.</a:t>
            </a:r>
          </a:p>
          <a:p>
            <a:r>
              <a:rPr lang="en-US" dirty="0"/>
              <a:t>One statement per line... </a:t>
            </a:r>
            <a:r>
              <a:rPr lang="en-US" i="1" dirty="0"/>
              <a:t>in general.</a:t>
            </a:r>
            <a:endParaRPr lang="en-US" dirty="0"/>
          </a:p>
          <a:p>
            <a:r>
              <a:rPr lang="en-US" i="1" dirty="0">
                <a:solidFill>
                  <a:srgbClr val="1F497D"/>
                </a:solidFill>
              </a:rPr>
              <a:t>Whitespace</a:t>
            </a:r>
            <a:r>
              <a:rPr lang="en-US" dirty="0"/>
              <a:t> – spaces, carriage returns, and/or tab characters – is ignored by the compiler.</a:t>
            </a:r>
          </a:p>
          <a:p>
            <a:r>
              <a:rPr lang="en-US" dirty="0"/>
              <a:t>Whitespace, including </a:t>
            </a:r>
            <a:r>
              <a:rPr lang="en-US" i="1" dirty="0">
                <a:solidFill>
                  <a:srgbClr val="1F497D"/>
                </a:solidFill>
              </a:rPr>
              <a:t>indentation</a:t>
            </a:r>
            <a:r>
              <a:rPr lang="en-US" dirty="0"/>
              <a:t>, makes the code more readable by programmers.</a:t>
            </a:r>
          </a:p>
          <a:p>
            <a:endParaRPr lang="en-US" dirty="0"/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22853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is a </a:t>
            </a:r>
            <a:r>
              <a:rPr lang="en-US" i="1" dirty="0">
                <a:solidFill>
                  <a:srgbClr val="1F497D"/>
                </a:solidFill>
              </a:rPr>
              <a:t>block-structured language</a:t>
            </a:r>
            <a:r>
              <a:rPr lang="en-US" dirty="0"/>
              <a:t>, meaning statements are part of a block of code. </a:t>
            </a:r>
          </a:p>
          <a:p>
            <a:r>
              <a:rPr lang="en-US" dirty="0"/>
              <a:t>These blocks, which are delimited with curly brackets – </a:t>
            </a:r>
            <a:r>
              <a:rPr lang="en-US" b="1" dirty="0">
                <a:solidFill>
                  <a:srgbClr val="1F497D"/>
                </a:solidFill>
                <a:latin typeface="Consolas"/>
                <a:cs typeface="Consolas"/>
              </a:rPr>
              <a:t>{</a:t>
            </a:r>
            <a:r>
              <a:rPr lang="en-US" dirty="0"/>
              <a:t>and </a:t>
            </a:r>
            <a:r>
              <a:rPr lang="en-US" b="1" dirty="0">
                <a:solidFill>
                  <a:srgbClr val="1F497D"/>
                </a:solidFill>
                <a:latin typeface="Consolas"/>
                <a:cs typeface="Consolas"/>
              </a:rPr>
              <a:t>}</a:t>
            </a:r>
            <a:r>
              <a:rPr lang="en-US" dirty="0"/>
              <a:t>, may contain any number of statements, or none at all. </a:t>
            </a:r>
          </a:p>
          <a:p>
            <a:r>
              <a:rPr lang="en-US" dirty="0"/>
              <a:t>Note that the curly bracket characters do not need accompanying semicolons. </a:t>
            </a:r>
          </a:p>
          <a:p>
            <a:r>
              <a:rPr lang="en-US" dirty="0"/>
              <a:t>A </a:t>
            </a:r>
            <a:r>
              <a:rPr lang="en-US" i="1" dirty="0"/>
              <a:t>very </a:t>
            </a:r>
            <a:r>
              <a:rPr lang="en-US" dirty="0"/>
              <a:t>important point about C code is that it is </a:t>
            </a:r>
            <a:r>
              <a:rPr lang="en-US" i="1" dirty="0">
                <a:solidFill>
                  <a:schemeClr val="tx2"/>
                </a:solidFill>
              </a:rPr>
              <a:t>case sensitive</a:t>
            </a:r>
            <a:r>
              <a:rPr lang="en-US" dirty="0"/>
              <a:t>.</a:t>
            </a:r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266394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1F497D"/>
                </a:solidFill>
              </a:rPr>
              <a:t>comment</a:t>
            </a:r>
            <a:r>
              <a:rPr lang="en-US" dirty="0"/>
              <a:t> is not, strictly speaking, C code at all, but it happily cohabits with it. </a:t>
            </a:r>
          </a:p>
          <a:p>
            <a:r>
              <a:rPr lang="en-US" dirty="0"/>
              <a:t>Comments are self-explanatory: They enable you to add descriptive text to your code—in plain English (or French, German, and so on)—which is ignored by the compiler. </a:t>
            </a:r>
            <a:br>
              <a:rPr lang="en-US" dirty="0"/>
            </a:br>
            <a:b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</a:b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/* This is a comment */</a:t>
            </a:r>
          </a:p>
          <a:p>
            <a:endParaRPr lang="en-US" dirty="0"/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373274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	/* </a:t>
            </a:r>
            <a:b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</a:b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     *  This, too, is a comment </a:t>
            </a:r>
            <a:b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</a:b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     */</a:t>
            </a:r>
          </a:p>
          <a:p>
            <a:pPr marL="0" indent="0">
              <a:buNone/>
            </a:pPr>
            <a:endParaRPr lang="en-US" dirty="0">
              <a:solidFill>
                <a:schemeClr val="accent3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/*********************************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 *  Comments can span multiple</a:t>
            </a:r>
            <a:b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</a:b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 *   lines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onsolas"/>
                <a:cs typeface="Consolas"/>
              </a:rPr>
              <a:t> ********************************/</a:t>
            </a:r>
            <a:endParaRPr lang="en-US" dirty="0"/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2590474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1F497D"/>
                </a:solidFill>
              </a:rPr>
              <a:t>variable</a:t>
            </a:r>
            <a:r>
              <a:rPr lang="en-US" dirty="0"/>
              <a:t> refers to a unit of computer </a:t>
            </a:r>
            <a:r>
              <a:rPr lang="en-US" i="1" dirty="0">
                <a:solidFill>
                  <a:srgbClr val="1F497D"/>
                </a:solidFill>
              </a:rPr>
              <a:t>memory</a:t>
            </a:r>
            <a:r>
              <a:rPr lang="en-US" dirty="0"/>
              <a:t>.</a:t>
            </a:r>
          </a:p>
          <a:p>
            <a:r>
              <a:rPr lang="en-US" dirty="0"/>
              <a:t>Variables store </a:t>
            </a:r>
            <a:r>
              <a:rPr lang="en-US" i="1" dirty="0">
                <a:solidFill>
                  <a:srgbClr val="1F497D"/>
                </a:solidFill>
              </a:rPr>
              <a:t>data</a:t>
            </a:r>
            <a:r>
              <a:rPr lang="en-US" i="1" dirty="0"/>
              <a:t>.</a:t>
            </a:r>
            <a:endParaRPr lang="en-US" dirty="0"/>
          </a:p>
          <a:p>
            <a:r>
              <a:rPr lang="en-US" dirty="0"/>
              <a:t>To use variables, you have to </a:t>
            </a:r>
            <a:r>
              <a:rPr lang="en-US" i="1" dirty="0">
                <a:solidFill>
                  <a:srgbClr val="1F497D"/>
                </a:solidFill>
              </a:rPr>
              <a:t>declare</a:t>
            </a:r>
            <a:r>
              <a:rPr lang="en-US" i="1" dirty="0"/>
              <a:t> </a:t>
            </a:r>
            <a:r>
              <a:rPr lang="en-US" dirty="0"/>
              <a:t>them. </a:t>
            </a:r>
          </a:p>
          <a:p>
            <a:r>
              <a:rPr lang="en-US" dirty="0"/>
              <a:t>You have to provide both a </a:t>
            </a:r>
            <a:r>
              <a:rPr lang="en-US" i="1" dirty="0">
                <a:solidFill>
                  <a:srgbClr val="1F497D"/>
                </a:solidFill>
              </a:rPr>
              <a:t>name</a:t>
            </a:r>
            <a:r>
              <a:rPr lang="en-US" i="1" dirty="0"/>
              <a:t> </a:t>
            </a:r>
            <a:r>
              <a:rPr lang="en-US" dirty="0"/>
              <a:t>and a </a:t>
            </a:r>
            <a:r>
              <a:rPr lang="en-US" i="1" dirty="0">
                <a:solidFill>
                  <a:srgbClr val="1F497D"/>
                </a:solidFill>
              </a:rPr>
              <a:t>type</a:t>
            </a:r>
            <a:r>
              <a:rPr lang="en-US" dirty="0"/>
              <a:t>. </a:t>
            </a:r>
          </a:p>
          <a:p>
            <a:r>
              <a:rPr lang="en-US" dirty="0"/>
              <a:t>C syntax for declaring variables merely specifies the type and variable name: </a:t>
            </a:r>
          </a:p>
          <a:p>
            <a:pPr marL="0" indent="0">
              <a:buNone/>
            </a:pPr>
            <a:r>
              <a:rPr lang="en-US" i="1" dirty="0">
                <a:latin typeface="Consolas"/>
                <a:cs typeface="Consolas"/>
              </a:rPr>
              <a:t>	type name</a:t>
            </a:r>
            <a:r>
              <a:rPr lang="en-US" b="1" dirty="0">
                <a:latin typeface="Consolas"/>
                <a:cs typeface="Consolas"/>
              </a:rPr>
              <a:t>;</a:t>
            </a:r>
            <a:r>
              <a:rPr lang="en-US" i="1" dirty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3091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You should also provide a comment for each variable, explaining the meaning or purpose of that variable:</a:t>
            </a:r>
          </a:p>
          <a:p>
            <a:pPr marL="0" indent="0">
              <a:buNone/>
            </a:pPr>
            <a:r>
              <a:rPr lang="en-US" i="1" dirty="0">
                <a:latin typeface="Consolas"/>
                <a:cs typeface="Consolas"/>
              </a:rPr>
              <a:t>	type name</a:t>
            </a:r>
            <a:r>
              <a:rPr lang="en-US" b="1" dirty="0">
                <a:latin typeface="Consolas"/>
                <a:cs typeface="Consolas"/>
              </a:rPr>
              <a:t>;</a:t>
            </a:r>
            <a:r>
              <a:rPr lang="en-US" i="1" dirty="0">
                <a:latin typeface="Consolas"/>
                <a:cs typeface="Consolas"/>
              </a:rPr>
              <a:t>	</a:t>
            </a:r>
            <a:r>
              <a:rPr lang="en-US" b="1" dirty="0">
                <a:solidFill>
                  <a:schemeClr val="accent3"/>
                </a:solidFill>
                <a:latin typeface="Consolas"/>
                <a:cs typeface="Consolas"/>
              </a:rPr>
              <a:t>/* </a:t>
            </a:r>
            <a:r>
              <a:rPr lang="en-US" i="1" dirty="0">
                <a:solidFill>
                  <a:schemeClr val="accent3"/>
                </a:solidFill>
                <a:latin typeface="Consolas"/>
                <a:cs typeface="Consolas"/>
              </a:rPr>
              <a:t>comment </a:t>
            </a:r>
            <a:r>
              <a:rPr lang="en-US" b="1" dirty="0">
                <a:solidFill>
                  <a:schemeClr val="accent3"/>
                </a:solidFill>
                <a:latin typeface="Consolas"/>
                <a:cs typeface="Consolas"/>
              </a:rPr>
              <a:t>*/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cs typeface="Consolas"/>
              </a:rPr>
              <a:t>Each variable must also (eventually) be </a:t>
            </a:r>
            <a:r>
              <a:rPr lang="en-US" i="1" dirty="0">
                <a:solidFill>
                  <a:schemeClr val="tx2"/>
                </a:solidFill>
                <a:cs typeface="Consolas"/>
              </a:rPr>
              <a:t>assigned</a:t>
            </a:r>
            <a:r>
              <a:rPr lang="en-US" i="1" dirty="0">
                <a:cs typeface="Consolas"/>
              </a:rPr>
              <a:t> </a:t>
            </a:r>
            <a:r>
              <a:rPr lang="en-US" dirty="0">
                <a:cs typeface="Consolas"/>
              </a:rPr>
              <a:t>a </a:t>
            </a:r>
            <a:r>
              <a:rPr lang="en-US" i="1" dirty="0">
                <a:solidFill>
                  <a:srgbClr val="1F497D"/>
                </a:solidFill>
                <a:cs typeface="Consolas"/>
              </a:rPr>
              <a:t>value</a:t>
            </a:r>
            <a:r>
              <a:rPr lang="en-US" dirty="0">
                <a:cs typeface="Consolas"/>
              </a:rPr>
              <a:t>.</a:t>
            </a:r>
          </a:p>
          <a:p>
            <a:pPr lvl="1"/>
            <a:r>
              <a:rPr lang="en-US" dirty="0">
                <a:cs typeface="Consolas"/>
              </a:rPr>
              <a:t>This is also known as </a:t>
            </a:r>
            <a:r>
              <a:rPr lang="en-US" i="1" dirty="0">
                <a:solidFill>
                  <a:srgbClr val="1F497D"/>
                </a:solidFill>
                <a:cs typeface="Consolas"/>
              </a:rPr>
              <a:t>initializing</a:t>
            </a:r>
            <a:r>
              <a:rPr lang="en-US" i="1" dirty="0">
                <a:cs typeface="Consolas"/>
              </a:rPr>
              <a:t> </a:t>
            </a:r>
            <a:r>
              <a:rPr lang="en-US" dirty="0">
                <a:cs typeface="Consolas"/>
              </a:rPr>
              <a:t>a variable.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</p:spTree>
    <p:extLst>
      <p:ext uri="{BB962C8B-B14F-4D97-AF65-F5344CB8AC3E}">
        <p14:creationId xmlns:p14="http://schemas.microsoft.com/office/powerpoint/2010/main" val="320051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Simple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  <p:pic>
        <p:nvPicPr>
          <p:cNvPr id="8" name="Picture 7" descr="Table of simple C data types">
            <a:extLst>
              <a:ext uri="{FF2B5EF4-FFF2-40B4-BE49-F238E27FC236}">
                <a16:creationId xmlns:a16="http://schemas.microsoft.com/office/drawing/2014/main" id="{54F3CD46-5D3E-4842-B22C-95D26D742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9144000" cy="21027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C063FB-EC2F-44AF-BEE2-086B66DCAFB2}"/>
              </a:ext>
            </a:extLst>
          </p:cNvPr>
          <p:cNvSpPr txBox="1"/>
          <p:nvPr/>
        </p:nvSpPr>
        <p:spPr>
          <a:xfrm>
            <a:off x="1978149" y="4665454"/>
            <a:ext cx="518770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 this course, we need </a:t>
            </a:r>
            <a:r>
              <a:rPr lang="en-US" u="sng" dirty="0"/>
              <a:t>only</a:t>
            </a:r>
            <a:r>
              <a:rPr lang="en-US" dirty="0"/>
              <a:t> </a:t>
            </a:r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int</a:t>
            </a:r>
            <a:r>
              <a:rPr lang="en-US" dirty="0"/>
              <a:t>, and </a:t>
            </a:r>
            <a:r>
              <a:rPr lang="en-US" dirty="0">
                <a:latin typeface="Consolas" panose="020B0609020204030204" pitchFamily="49" charset="0"/>
              </a:rPr>
              <a:t>double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963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Modified Integer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9/22/2020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Programming, Part 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E08648-EAAB-824B-AF78-B3FF71590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2435"/>
            <a:ext cx="9144000" cy="40731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10999B-2339-45C9-82AA-6E03C01C9796}"/>
              </a:ext>
            </a:extLst>
          </p:cNvPr>
          <p:cNvSpPr txBox="1"/>
          <p:nvPr/>
        </p:nvSpPr>
        <p:spPr>
          <a:xfrm>
            <a:off x="1645560" y="5616318"/>
            <a:ext cx="61409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Important!  </a:t>
            </a:r>
            <a:r>
              <a:rPr lang="en-US" dirty="0"/>
              <a:t>On some platforms </a:t>
            </a:r>
            <a:r>
              <a:rPr lang="en-US" dirty="0">
                <a:latin typeface="Consolas" panose="020B0609020204030204" pitchFamily="49" charset="0"/>
              </a:rPr>
              <a:t>int</a:t>
            </a:r>
            <a:r>
              <a:rPr lang="en-US" dirty="0"/>
              <a:t> is the same size as </a:t>
            </a:r>
            <a:r>
              <a:rPr lang="en-US" dirty="0">
                <a:latin typeface="Consolas" panose="020B0609020204030204" pitchFamily="49" charset="0"/>
              </a:rPr>
              <a:t>short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on other platforms, </a:t>
            </a:r>
            <a:r>
              <a:rPr lang="en-US" dirty="0">
                <a:latin typeface="Consolas" panose="020B0609020204030204" pitchFamily="49" charset="0"/>
              </a:rPr>
              <a:t>int</a:t>
            </a:r>
            <a:r>
              <a:rPr lang="en-US" dirty="0"/>
              <a:t> is the same size as </a:t>
            </a:r>
            <a:r>
              <a:rPr lang="en-US" dirty="0">
                <a:latin typeface="Consolas" panose="020B0609020204030204" pitchFamily="49" charset="0"/>
              </a:rPr>
              <a:t>long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9423101"/>
      </p:ext>
    </p:extLst>
  </p:cSld>
  <p:clrMapOvr>
    <a:masterClrMapping/>
  </p:clrMapOvr>
</p:sld>
</file>

<file path=ppt/theme/theme1.xml><?xml version="1.0" encoding="utf-8"?>
<a:theme xmlns:a="http://schemas.openxmlformats.org/drawingml/2006/main" name="CTEC123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CTEC1239.potx</Template>
  <TotalTime>445</TotalTime>
  <Words>901</Words>
  <Application>Microsoft Office PowerPoint</Application>
  <PresentationFormat>On-screen Show (4:3)</PresentationFormat>
  <Paragraphs>142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Consolas</vt:lpstr>
      <vt:lpstr>CTEC1239</vt:lpstr>
      <vt:lpstr>C Variables, Values and Expressions </vt:lpstr>
      <vt:lpstr>C Syntax</vt:lpstr>
      <vt:lpstr>C Syntax</vt:lpstr>
      <vt:lpstr>C Comments</vt:lpstr>
      <vt:lpstr>C Comments</vt:lpstr>
      <vt:lpstr>Variables</vt:lpstr>
      <vt:lpstr>Variables</vt:lpstr>
      <vt:lpstr>Simple Types</vt:lpstr>
      <vt:lpstr>Modified Integer Types</vt:lpstr>
      <vt:lpstr>Variable Assignment</vt:lpstr>
      <vt:lpstr>Variable Naming</vt:lpstr>
      <vt:lpstr>Constants</vt:lpstr>
      <vt:lpstr>Expressions</vt:lpstr>
      <vt:lpstr>Operators</vt:lpstr>
      <vt:lpstr>Mathematical Operators</vt:lpstr>
      <vt:lpstr>Mathematical Operators</vt:lpstr>
      <vt:lpstr>Assignment Operators</vt:lpstr>
      <vt:lpstr>Operator Precedence</vt:lpstr>
    </vt:vector>
  </TitlesOfParts>
  <Company>Niagara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mhughes</dc:creator>
  <cp:lastModifiedBy>Mike Boldin</cp:lastModifiedBy>
  <cp:revision>44</cp:revision>
  <dcterms:created xsi:type="dcterms:W3CDTF">2009-09-17T18:21:01Z</dcterms:created>
  <dcterms:modified xsi:type="dcterms:W3CDTF">2020-09-22T14:21:57Z</dcterms:modified>
</cp:coreProperties>
</file>