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310" r:id="rId13"/>
    <p:sldId id="311" r:id="rId14"/>
    <p:sldId id="312" r:id="rId15"/>
    <p:sldId id="313" r:id="rId16"/>
    <p:sldId id="314" r:id="rId17"/>
    <p:sldId id="270" r:id="rId18"/>
    <p:sldId id="283" r:id="rId19"/>
    <p:sldId id="284" r:id="rId20"/>
    <p:sldId id="285" r:id="rId21"/>
    <p:sldId id="282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8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08" d="100"/>
          <a:sy n="108" d="100"/>
        </p:scale>
        <p:origin x="9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136BE-977A-4868-A5D6-7AF59BE00740}" type="datetimeFigureOut">
              <a:rPr lang="en-CA" smtClean="0"/>
              <a:t>2020-08-11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272EA-3C93-45A8-90EC-F25F8BF583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795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272EA-3C93-45A8-90EC-F25F8BF583C1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08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4676-4104-433D-96B0-CED563678F36}" type="datetime1">
              <a:rPr lang="en-US" smtClean="0"/>
              <a:t>8/11/2020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70E6-24ED-4AA6-8790-13769BEE40CA}" type="datetime1">
              <a:rPr lang="en-US" smtClean="0"/>
              <a:t>8/11/2020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6EB2-2598-41FF-9AC2-1F8212CEC276}" type="datetime1">
              <a:rPr lang="en-US" smtClean="0"/>
              <a:t>8/11/2020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6C542-72CF-45FE-9D41-F7548E6758BB}" type="datetime1">
              <a:rPr lang="en-US" smtClean="0"/>
              <a:t>8/11/2020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A344-E91F-4BC2-8CC4-AE7A583F9EC8}" type="datetime1">
              <a:rPr lang="en-US" smtClean="0"/>
              <a:t>8/11/2020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0C1F-15FE-4D6A-ABF2-B02FDB0964FD}" type="datetime1">
              <a:rPr lang="en-US" smtClean="0"/>
              <a:t>8/11/2020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BCE9-857F-45B3-ABE1-DCBF215A9B9E}" type="datetime1">
              <a:rPr lang="en-US" smtClean="0"/>
              <a:t>8/11/2020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CBE4-DCA7-4A64-8470-CF5B3AA8F0F8}" type="datetime1">
              <a:rPr lang="en-US" smtClean="0"/>
              <a:t>8/11/2020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9960-A287-4DD4-9B35-00A65D34EB7E}" type="datetime1">
              <a:rPr lang="en-US" smtClean="0"/>
              <a:t>8/11/2020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645D3-7A5A-46E1-A785-73F206B01FFA}" type="datetime1">
              <a:rPr lang="en-US" smtClean="0"/>
              <a:t>8/11/2020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D6F7B-CB10-4726-945D-40EE2A85F2B8}" type="datetime1">
              <a:rPr lang="en-US" smtClean="0"/>
              <a:t>8/11/2020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96FCC-4741-479E-A096-50DE1561EA8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CslideBackground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5463"/>
          </a:xfrm>
        </p:spPr>
      </p:pic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Art and Science of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Problem Solving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62562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CTEC1332  Software Engineering Practices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24000" y="6093296"/>
            <a:ext cx="309634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/>
              <a:t>Version </a:t>
            </a:r>
            <a:r>
              <a:rPr lang="en-US" sz="1400" b="1"/>
              <a:t>1.2</a:t>
            </a:r>
            <a:r>
              <a:rPr lang="en-US" sz="1400"/>
              <a:t>;  </a:t>
            </a:r>
            <a:r>
              <a:rPr lang="en-US" sz="1400" dirty="0"/>
              <a:t>Last Modified:  </a:t>
            </a:r>
            <a:fld id="{518F1503-A373-6349-AE94-EDDA235E2FF5}" type="datetime1">
              <a:rPr lang="en-CA" sz="1400" smtClean="0"/>
              <a:t>2020-08-11</a:t>
            </a:fld>
            <a:endParaRPr lang="en-CA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5.	Solve the problem.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880319"/>
          </a:xfrm>
        </p:spPr>
        <p:txBody>
          <a:bodyPr>
            <a:normAutofit/>
          </a:bodyPr>
          <a:lstStyle/>
          <a:p>
            <a:r>
              <a:rPr lang="en-US" dirty="0"/>
              <a:t>If Steps 3 and 4 result in a set of mathematical equations (called a model), you can solve the problem by solving the equations, a trial-and-error solution, or some form of graphical solution.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596965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6.	Verify and check results.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88031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work is not finished just because a solution has been reached.  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solution has to be checked to ensure that it is mathematically correct and that units have been properly specified.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3423656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 A </a:t>
            </a:r>
            <a:r>
              <a:rPr lang="en-US" b="1" dirty="0"/>
              <a:t>process</a:t>
            </a:r>
            <a:r>
              <a:rPr lang="en-US" dirty="0"/>
              <a:t> in which we go about solving a specific  problem.</a:t>
            </a:r>
            <a:br>
              <a:rPr lang="en-US" dirty="0"/>
            </a:b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Before</a:t>
            </a:r>
            <a:r>
              <a:rPr lang="en-US" dirty="0"/>
              <a:t> you can problem solve:</a:t>
            </a:r>
            <a:br>
              <a:rPr lang="en-US" dirty="0"/>
            </a:b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Determine the nature of the problem</a:t>
            </a:r>
            <a:br>
              <a:rPr lang="en-US" dirty="0"/>
            </a:b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Clearly define the problem</a:t>
            </a:r>
            <a:br>
              <a:rPr lang="en-US" dirty="0"/>
            </a:b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Decide if you are going to solve the problem</a:t>
            </a:r>
            <a:br>
              <a:rPr lang="en-US" dirty="0"/>
            </a:b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Start analyzing the problem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Problem Solving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 Many problem solving models are similar and most include at least four phases:</a:t>
            </a:r>
            <a:br>
              <a:rPr lang="en-US" dirty="0"/>
            </a:b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b="1" dirty="0"/>
              <a:t>Input phase</a:t>
            </a:r>
            <a:r>
              <a:rPr lang="en-US" dirty="0"/>
              <a:t> – a problem is identified and an attempt is made to understand the problem;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/>
              <a:t>Processing phase</a:t>
            </a:r>
            <a:r>
              <a:rPr lang="en-US" dirty="0"/>
              <a:t> – alternatives are created and evaluated and a solution is chosen;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/>
              <a:t>Output phase</a:t>
            </a:r>
            <a:r>
              <a:rPr lang="en-US" dirty="0"/>
              <a:t> – planning for and applying the solution;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/>
              <a:t>Review phase</a:t>
            </a:r>
            <a:r>
              <a:rPr lang="en-US" dirty="0"/>
              <a:t> -the solution is evaluated and changes are made if required.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17306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 Eight Steps for Successful </a:t>
            </a:r>
            <a:br>
              <a:rPr lang="en-US" sz="3600" dirty="0"/>
            </a:br>
            <a:r>
              <a:rPr lang="en-US" sz="3600" dirty="0"/>
              <a:t>Problem Solving</a:t>
            </a:r>
            <a:br>
              <a:rPr lang="en-US" dirty="0"/>
            </a:br>
            <a:r>
              <a:rPr lang="en-US" sz="2000" dirty="0"/>
              <a:t>Based on the Toyota Business Process October 2010</a:t>
            </a:r>
            <a:br>
              <a:rPr lang="en-US" sz="2000" dirty="0"/>
            </a:br>
            <a:r>
              <a:rPr lang="en-US" sz="2000" dirty="0"/>
              <a:t>8-Step Problem Solving Model</a:t>
            </a:r>
          </a:p>
        </p:txBody>
      </p:sp>
      <p:pic>
        <p:nvPicPr>
          <p:cNvPr id="7" name="Content Placeholder 6" descr="img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-60000">
            <a:off x="2956840" y="1914569"/>
            <a:ext cx="3657600" cy="473308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Computer Systems Problem Solving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Identify the problem;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Establish a theory;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Divide and conquer;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Repair the problem, or go back to test another theory;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Test the solution;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 feedback to the user.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03350"/>
          </a:xfrm>
        </p:spPr>
        <p:txBody>
          <a:bodyPr>
            <a:noAutofit/>
          </a:bodyPr>
          <a:lstStyle/>
          <a:p>
            <a:r>
              <a:rPr lang="en-US" sz="3200" dirty="0"/>
              <a:t>Steps to System Troubleshooting </a:t>
            </a:r>
          </a:p>
        </p:txBody>
      </p:sp>
      <p:pic>
        <p:nvPicPr>
          <p:cNvPr id="7" name="Content Placeholder 6" descr="img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49996" y="273050"/>
            <a:ext cx="4482444" cy="6303977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3078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 The following series of steps is important in computer repair to make it easier and quicker to solve the computer problem.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What is "Engineering"?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48472"/>
          </a:xfrm>
        </p:spPr>
        <p:txBody>
          <a:bodyPr>
            <a:normAutofit/>
          </a:bodyPr>
          <a:lstStyle/>
          <a:p>
            <a:r>
              <a:rPr lang="en-US" dirty="0"/>
              <a:t>A discipline based on science to </a:t>
            </a:r>
            <a:r>
              <a:rPr lang="en-US" b="1" dirty="0"/>
              <a:t>solve practical problems</a:t>
            </a:r>
            <a:r>
              <a:rPr lang="en-US" dirty="0"/>
              <a:t> in the service of humanity. </a:t>
            </a:r>
          </a:p>
          <a:p>
            <a:endParaRPr lang="en-US" dirty="0"/>
          </a:p>
          <a:p>
            <a:r>
              <a:rPr lang="en-US" dirty="0"/>
              <a:t>Repeatable and based on professionalism</a:t>
            </a:r>
          </a:p>
          <a:p>
            <a:endParaRPr lang="en-US" dirty="0"/>
          </a:p>
          <a:p>
            <a:r>
              <a:rPr lang="en-US" dirty="0"/>
              <a:t>Understanding technologies; making decisions based on balancing trade-offs 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17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423740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What is "Software Engineering"?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/>
          </a:bodyPr>
          <a:lstStyle/>
          <a:p>
            <a:r>
              <a:rPr lang="en-US" dirty="0"/>
              <a:t>From Frederick P. Brooks’ </a:t>
            </a:r>
            <a:r>
              <a:rPr lang="en-US" i="1" dirty="0"/>
              <a:t>The Mythical Man-Month: Essays on Software Engineering...</a:t>
            </a:r>
            <a:endParaRPr lang="en-US" dirty="0"/>
          </a:p>
          <a:p>
            <a:pPr lvl="1"/>
            <a:r>
              <a:rPr lang="en-US" dirty="0"/>
              <a:t>how to design and build a set of programs into a system </a:t>
            </a:r>
          </a:p>
          <a:p>
            <a:pPr lvl="1"/>
            <a:r>
              <a:rPr lang="en-US" dirty="0"/>
              <a:t>how to design and build a program or a system into a robust, tested, documented, supported product </a:t>
            </a:r>
          </a:p>
          <a:p>
            <a:pPr lvl="1"/>
            <a:r>
              <a:rPr lang="en-US" dirty="0"/>
              <a:t>how to maintain intellectual control over complexity in large doses 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18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2852410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What is "Software Engineering"?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/>
          </a:bodyPr>
          <a:lstStyle/>
          <a:p>
            <a:r>
              <a:rPr lang="en-US" dirty="0"/>
              <a:t>means developing software that has certain qualities </a:t>
            </a:r>
          </a:p>
          <a:p>
            <a:pPr lvl="1"/>
            <a:r>
              <a:rPr lang="en-US" dirty="0"/>
              <a:t>meets its stated requirements </a:t>
            </a:r>
          </a:p>
          <a:p>
            <a:pPr lvl="1"/>
            <a:r>
              <a:rPr lang="en-US" dirty="0"/>
              <a:t>is useful and useable </a:t>
            </a:r>
          </a:p>
          <a:p>
            <a:pPr lvl="1"/>
            <a:r>
              <a:rPr lang="en-US" dirty="0"/>
              <a:t>can be created with predictable schedule, budget, performance, reliability and robustness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19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216325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You must be able to solve problems in order to succeed in academics or in the real world.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Problem-solving ability is a combination of art and science.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  <a:p>
            <a:pPr lvl="0"/>
            <a:r>
              <a:rPr lang="en-US" dirty="0"/>
              <a:t>In the real world, the process is more difficult because problem descriptions are often incomplete, imprecise, or ambiguous.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3247415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What is "Software Engineering"?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rmAutofit/>
          </a:bodyPr>
          <a:lstStyle/>
          <a:p>
            <a:r>
              <a:rPr lang="en-US" b="1" dirty="0"/>
              <a:t>It's not just programming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includes requirements gathering, design, modeling, programming, quality assurance (QA), deployment, and maintenance </a:t>
            </a:r>
          </a:p>
          <a:p>
            <a:r>
              <a:rPr lang="en-US" dirty="0"/>
              <a:t>also has non-engineering concerns </a:t>
            </a:r>
          </a:p>
          <a:p>
            <a:pPr lvl="1"/>
            <a:r>
              <a:rPr lang="en-US" dirty="0"/>
              <a:t>economic concerns </a:t>
            </a:r>
            <a:br>
              <a:rPr lang="en-US" dirty="0"/>
            </a:br>
            <a:r>
              <a:rPr lang="en-US" dirty="0">
                <a:solidFill>
                  <a:schemeClr val="accent5"/>
                </a:solidFill>
              </a:rPr>
              <a:t>These are not engineering concerns, but legitimate concerns none the less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20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3846541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Software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3123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Systems designers in the computer industry have found that the engineering and scientific method of problem solving can be adapted to the development of </a:t>
            </a:r>
            <a:r>
              <a:rPr lang="en-US" b="1" dirty="0"/>
              <a:t>reliable</a:t>
            </a:r>
            <a:r>
              <a:rPr lang="en-US" dirty="0"/>
              <a:t> software systems as well.</a:t>
            </a:r>
            <a:br>
              <a:rPr lang="en-CA" dirty="0"/>
            </a:br>
            <a:endParaRPr lang="en-CA" dirty="0"/>
          </a:p>
          <a:p>
            <a:r>
              <a:rPr lang="en-US" dirty="0"/>
              <a:t>This approach is called </a:t>
            </a:r>
            <a:r>
              <a:rPr lang="en-US" b="1" dirty="0"/>
              <a:t>software engineering</a:t>
            </a:r>
            <a:r>
              <a:rPr lang="en-US" dirty="0"/>
              <a:t>.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21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97235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1.  Requirements Specification.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88031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we must fully understand the problem </a:t>
            </a:r>
            <a:endParaRPr lang="en-CA" dirty="0"/>
          </a:p>
          <a:p>
            <a:endParaRPr lang="en-CA" dirty="0"/>
          </a:p>
          <a:p>
            <a:pPr lvl="0"/>
            <a:r>
              <a:rPr lang="en-US" dirty="0"/>
              <a:t>gather facts about the problem environment </a:t>
            </a:r>
            <a:endParaRPr lang="en-CA" dirty="0"/>
          </a:p>
          <a:p>
            <a:endParaRPr lang="en-CA" dirty="0"/>
          </a:p>
          <a:p>
            <a:pPr lvl="0"/>
            <a:r>
              <a:rPr lang="en-US" dirty="0"/>
              <a:t>make any necessary assumptions that pin down the problem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22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670231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2.  Analysis.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88031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identify problem inputs and outputs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US" dirty="0"/>
              <a:t>look for appropriate theories or principles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list any relevant formulas or relationships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23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272742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3.  Design.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484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"solve the problem”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the </a:t>
            </a:r>
            <a:r>
              <a:rPr lang="en-US" i="1" dirty="0"/>
              <a:t>human</a:t>
            </a:r>
            <a:r>
              <a:rPr lang="en-US" dirty="0"/>
              <a:t> figures out a way to solve the problem and writes an algorithm that lists major </a:t>
            </a:r>
            <a:r>
              <a:rPr lang="en-US" dirty="0" err="1"/>
              <a:t>subproblems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  <a:p>
            <a:pPr lvl="0"/>
            <a:r>
              <a:rPr lang="en-US" dirty="0"/>
              <a:t>using the "divide and conquer" technique, solves each </a:t>
            </a:r>
            <a:r>
              <a:rPr lang="en-US" dirty="0" err="1"/>
              <a:t>subproblem</a:t>
            </a:r>
            <a:r>
              <a:rPr lang="en-US" dirty="0"/>
              <a:t> separately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  <a:p>
            <a:pPr lvl="0"/>
            <a:r>
              <a:rPr lang="en-US" dirty="0"/>
              <a:t>keep refining each </a:t>
            </a:r>
            <a:r>
              <a:rPr lang="en-US" dirty="0" err="1"/>
              <a:t>subproblem</a:t>
            </a:r>
            <a:r>
              <a:rPr lang="en-US" dirty="0"/>
              <a:t> until there is a clear, complete solution.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24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3933043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4.  Implementation.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4847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translate the algorithm into code, e.g., C</a:t>
            </a:r>
            <a:r>
              <a:rPr lang="en-CA" dirty="0"/>
              <a:t>#</a:t>
            </a:r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now the computer can solve the problem too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data become constants and variables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  <a:p>
            <a:pPr lvl="0"/>
            <a:r>
              <a:rPr lang="en-US" dirty="0"/>
              <a:t>the refined algorithm becomes statements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25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3212467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5.  Verification and Testing.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48472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as we test and debug the program, we first remove all obvious errors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then we run the program several times with a variety of test data to ensure that the program works properly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  <a:p>
            <a:pPr lvl="0"/>
            <a:r>
              <a:rPr lang="en-US" dirty="0"/>
              <a:t>check the program outputs against computations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26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39247899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Failure</a:t>
            </a:r>
            <a:r>
              <a:rPr lang="en-US" dirty="0">
                <a:solidFill>
                  <a:schemeClr val="accent2"/>
                </a:solidFill>
              </a:rPr>
              <a:t> is Part of the Process!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484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We shouldn't jump to the conclusion that if we follow these steps, we are guaranteed a correct solution the first time, every time.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The first (also the second, the third, or the twentieth) attempt at a solution may be wrong!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The outstanding problem solver is not discouraged by initial failure.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Failures tell you </a:t>
            </a:r>
            <a:r>
              <a:rPr lang="en-US" b="1" u="sng" dirty="0"/>
              <a:t>what does not work</a:t>
            </a:r>
            <a:r>
              <a:rPr lang="en-US" dirty="0"/>
              <a:t>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27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722554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Understanding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484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 ability to </a:t>
            </a:r>
            <a:r>
              <a:rPr lang="en-US" b="1" dirty="0">
                <a:solidFill>
                  <a:schemeClr val="accent2"/>
                </a:solidFill>
              </a:rPr>
              <a:t>listen carefully </a:t>
            </a:r>
            <a:r>
              <a:rPr lang="en-US" dirty="0"/>
              <a:t>is an important skill in human communication.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Often, we are too busy thinking of what our response will be to really hear what another person is saying.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  <a:p>
            <a:pPr lvl="0"/>
            <a:r>
              <a:rPr lang="en-US" dirty="0"/>
              <a:t>This can lead to a lack of understanding between a speaker and a listener.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28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4110102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Understanding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484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Many of us suffer from a similar difficulty when we attempt to solve problems that are presented in either verbal or written form.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We do not </a:t>
            </a:r>
            <a:r>
              <a:rPr lang="en-US" b="1" dirty="0">
                <a:solidFill>
                  <a:schemeClr val="accent2"/>
                </a:solidFill>
              </a:rPr>
              <a:t>pay close attention </a:t>
            </a:r>
            <a:r>
              <a:rPr lang="en-US" dirty="0"/>
              <a:t>to the problem statement to determine what is really being asked; consequently, either we are unable to solve the stated problem or we reach an incorrect solution because we solve the wrong problem.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29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296792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successful problem solver must be able to ask the right </a:t>
            </a:r>
            <a:r>
              <a:rPr lang="en-US" b="1" dirty="0"/>
              <a:t>questions</a:t>
            </a:r>
            <a:r>
              <a:rPr lang="en-US" dirty="0"/>
              <a:t> in order to clarify the problem and obtain any information that is missing from the problem statement.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pPr lvl="0"/>
            <a:r>
              <a:rPr lang="en-US" dirty="0"/>
              <a:t>Next the problem solver must analyze the problem and attempt to extract its essential features, identifying what is provided (the problem </a:t>
            </a:r>
            <a:r>
              <a:rPr lang="en-US" b="1" dirty="0"/>
              <a:t>inputs</a:t>
            </a:r>
            <a:r>
              <a:rPr lang="en-US" dirty="0"/>
              <a:t>) and what is required (the problem </a:t>
            </a:r>
            <a:r>
              <a:rPr lang="en-US" b="1" dirty="0"/>
              <a:t>outputs</a:t>
            </a:r>
            <a:r>
              <a:rPr lang="en-US" dirty="0"/>
              <a:t>).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33598463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Understanding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4847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You should analyze a problem statement carefully before attempting to solve it.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US" dirty="0"/>
              <a:t>The first time you read a problem, you should get a general idea of what is being asked.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30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9424737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Understanding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484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 second time you read it, you should try to answer the following questions:</a:t>
            </a:r>
            <a:endParaRPr lang="en-CA" dirty="0"/>
          </a:p>
          <a:p>
            <a:pPr marL="800100" lvl="2" indent="0">
              <a:buNone/>
            </a:pPr>
            <a:endParaRPr lang="en-US" sz="3500" b="1" dirty="0"/>
          </a:p>
          <a:p>
            <a:pPr marL="800100" lvl="2" indent="0">
              <a:buNone/>
            </a:pPr>
            <a:r>
              <a:rPr lang="en-US" sz="3500" b="1" dirty="0"/>
              <a:t>	What information should the solution 	 provide?</a:t>
            </a:r>
            <a:endParaRPr lang="en-CA" sz="3500" dirty="0"/>
          </a:p>
          <a:p>
            <a:pPr marL="0" indent="0">
              <a:buNone/>
            </a:pPr>
            <a:r>
              <a:rPr lang="en-US" sz="3500" b="1" dirty="0"/>
              <a:t> </a:t>
            </a:r>
            <a:endParaRPr lang="en-CA" sz="3500" dirty="0"/>
          </a:p>
          <a:p>
            <a:pPr marL="0" indent="0">
              <a:buNone/>
            </a:pPr>
            <a:r>
              <a:rPr lang="en-CA" sz="3500" b="1" dirty="0"/>
              <a:t>	W</a:t>
            </a:r>
            <a:r>
              <a:rPr lang="en-US" sz="3500" b="1" dirty="0"/>
              <a:t>hat data do I have to work with?	</a:t>
            </a:r>
            <a:endParaRPr lang="en-CA" sz="3500" dirty="0"/>
          </a:p>
          <a:p>
            <a:pPr marL="0" indent="0">
              <a:buNone/>
            </a:pPr>
            <a:r>
              <a:rPr lang="en-US" sz="3500" dirty="0"/>
              <a:t>  </a:t>
            </a:r>
            <a:endParaRPr lang="en-CA" sz="3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31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7581589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Understanding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0963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answer to the first question will tell you the problem </a:t>
            </a:r>
            <a:r>
              <a:rPr lang="en-US" b="1" dirty="0"/>
              <a:t>outputs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answer to the second question will tell you the problem </a:t>
            </a:r>
            <a:r>
              <a:rPr lang="en-US" b="1" dirty="0"/>
              <a:t>inputs</a:t>
            </a:r>
            <a:r>
              <a:rPr lang="en-US" dirty="0"/>
              <a:t>.</a:t>
            </a:r>
            <a:endParaRPr lang="en-CA" dirty="0"/>
          </a:p>
          <a:p>
            <a:pPr marL="0" indent="0">
              <a:buNone/>
            </a:pPr>
            <a:r>
              <a:rPr lang="en-US" sz="3500" dirty="0"/>
              <a:t> </a:t>
            </a:r>
            <a:endParaRPr lang="en-CA" sz="3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32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282579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 problem solver must also be able to determine whether any </a:t>
            </a:r>
            <a:r>
              <a:rPr lang="en-US" b="1" dirty="0"/>
              <a:t>constraints</a:t>
            </a:r>
            <a:r>
              <a:rPr lang="en-US" dirty="0"/>
              <a:t> or simplifying </a:t>
            </a:r>
            <a:r>
              <a:rPr lang="en-US" b="1" dirty="0"/>
              <a:t>assumptions</a:t>
            </a:r>
            <a:r>
              <a:rPr lang="en-US" dirty="0"/>
              <a:t> can be applied to facilitate the problem solution.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  <a:p>
            <a:pPr lvl="0"/>
            <a:r>
              <a:rPr lang="en-US" dirty="0"/>
              <a:t>Often, we cannot solve the general case of a problem; we must make some realistic assumptions that limit or constrain the problem so that it can be solved.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959146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Engineering and Scientific Method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CTEC1332 Problem Solving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445706-77B4-4C61-991E-E3AC68166E4C}"/>
              </a:ext>
            </a:extLst>
          </p:cNvPr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3094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1.	Recognize and understand the problem.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2232248"/>
          </a:xfrm>
        </p:spPr>
        <p:txBody>
          <a:bodyPr>
            <a:normAutofit/>
          </a:bodyPr>
          <a:lstStyle/>
          <a:p>
            <a:r>
              <a:rPr lang="en-US" dirty="0"/>
              <a:t>You must study the problem carefully, eliminating aspects that are unimportant and zeroing in on the root problem.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421042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2.	Accumulate facts.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2232248"/>
          </a:xfrm>
        </p:spPr>
        <p:txBody>
          <a:bodyPr>
            <a:normAutofit/>
          </a:bodyPr>
          <a:lstStyle/>
          <a:p>
            <a:r>
              <a:rPr lang="en-US" dirty="0"/>
              <a:t>Get all the relevant physical facts, such as sizes, temperatures, voltages, weights, and costs. 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2520222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3.	Select the appropriate theory or principle.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2232248"/>
          </a:xfrm>
        </p:spPr>
        <p:txBody>
          <a:bodyPr>
            <a:normAutofit/>
          </a:bodyPr>
          <a:lstStyle/>
          <a:p>
            <a:r>
              <a:rPr lang="en-US" dirty="0"/>
              <a:t>Pick the theories or scientific principles that apply to the problem solution.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1539113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4.	Make necessary assumptions.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384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Perfect solutions to many real problems do not exist.  You need to make simplifications if you want to solve problems.  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US" dirty="0"/>
              <a:t>Make sure that your simplifications do not significantly affect the accuracy of the problem.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9B60-2820-4CE5-AEF0-8B1565DE2D85}" type="datetime1">
              <a:rPr lang="en-US" smtClean="0"/>
              <a:t>8/11/2020</a:t>
            </a:fld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6FCC-4741-479E-A096-50DE1561EA87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381328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Problem Solving</a:t>
            </a:r>
          </a:p>
        </p:txBody>
      </p:sp>
    </p:spTree>
    <p:extLst>
      <p:ext uri="{BB962C8B-B14F-4D97-AF65-F5344CB8AC3E}">
        <p14:creationId xmlns:p14="http://schemas.microsoft.com/office/powerpoint/2010/main" val="3293170354"/>
      </p:ext>
    </p:extLst>
  </p:cSld>
  <p:clrMapOvr>
    <a:masterClrMapping/>
  </p:clrMapOvr>
</p:sld>
</file>

<file path=ppt/theme/theme1.xml><?xml version="1.0" encoding="utf-8"?>
<a:theme xmlns:a="http://schemas.openxmlformats.org/drawingml/2006/main" name="CTEC123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CTEC1239.potx</Template>
  <TotalTime>6330</TotalTime>
  <Words>1475</Words>
  <Application>Microsoft Office PowerPoint</Application>
  <PresentationFormat>On-screen Show (4:3)</PresentationFormat>
  <Paragraphs>255</Paragraphs>
  <Slides>32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CTEC1239</vt:lpstr>
      <vt:lpstr>The Art and Science of  Problem Solving</vt:lpstr>
      <vt:lpstr>Problem Solving</vt:lpstr>
      <vt:lpstr>Problem Solving</vt:lpstr>
      <vt:lpstr>Problem Solving</vt:lpstr>
      <vt:lpstr>The Engineering and Scientific Method</vt:lpstr>
      <vt:lpstr>1. Recognize and understand the problem.</vt:lpstr>
      <vt:lpstr>2. Accumulate facts.</vt:lpstr>
      <vt:lpstr>3. Select the appropriate theory or principle.</vt:lpstr>
      <vt:lpstr>4. Make necessary assumptions. </vt:lpstr>
      <vt:lpstr>5. Solve the problem.</vt:lpstr>
      <vt:lpstr>6. Verify and check results.</vt:lpstr>
      <vt:lpstr>Problem Solving</vt:lpstr>
      <vt:lpstr>Problem Solving Models</vt:lpstr>
      <vt:lpstr>The Eight Steps for Successful  Problem Solving Based on the Toyota Business Process October 2010 8-Step Problem Solving Model</vt:lpstr>
      <vt:lpstr>Computer Systems Problem Solving Model</vt:lpstr>
      <vt:lpstr>Steps to System Troubleshooting </vt:lpstr>
      <vt:lpstr>What is "Engineering"?</vt:lpstr>
      <vt:lpstr>What is "Software Engineering"?</vt:lpstr>
      <vt:lpstr>What is "Software Engineering"?</vt:lpstr>
      <vt:lpstr>What is "Software Engineering"?</vt:lpstr>
      <vt:lpstr>Software Engineering</vt:lpstr>
      <vt:lpstr>1.  Requirements Specification.</vt:lpstr>
      <vt:lpstr>2.  Analysis.</vt:lpstr>
      <vt:lpstr>3.  Design.</vt:lpstr>
      <vt:lpstr>4.  Implementation.</vt:lpstr>
      <vt:lpstr>5.  Verification and Testing.</vt:lpstr>
      <vt:lpstr>Failure is Part of the Process!</vt:lpstr>
      <vt:lpstr>Understanding the Problem</vt:lpstr>
      <vt:lpstr>Understanding the Problem</vt:lpstr>
      <vt:lpstr>Understanding the Problem</vt:lpstr>
      <vt:lpstr>Understanding the Problem</vt:lpstr>
      <vt:lpstr>Understanding the Problem</vt:lpstr>
    </vt:vector>
  </TitlesOfParts>
  <Company>Niagara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mhughes</dc:creator>
  <cp:lastModifiedBy>Mike Boldin</cp:lastModifiedBy>
  <cp:revision>32</cp:revision>
  <cp:lastPrinted>2016-12-28T19:16:55Z</cp:lastPrinted>
  <dcterms:created xsi:type="dcterms:W3CDTF">2009-09-17T18:21:01Z</dcterms:created>
  <dcterms:modified xsi:type="dcterms:W3CDTF">2020-08-11T18:54:42Z</dcterms:modified>
</cp:coreProperties>
</file>